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5" r:id="rId2"/>
    <p:sldId id="257" r:id="rId3"/>
    <p:sldId id="261" r:id="rId4"/>
    <p:sldId id="260" r:id="rId5"/>
    <p:sldId id="275" r:id="rId6"/>
    <p:sldId id="263" r:id="rId7"/>
    <p:sldId id="286" r:id="rId8"/>
    <p:sldId id="264" r:id="rId9"/>
    <p:sldId id="265" r:id="rId10"/>
    <p:sldId id="266" r:id="rId11"/>
    <p:sldId id="267" r:id="rId12"/>
    <p:sldId id="268" r:id="rId13"/>
    <p:sldId id="269" r:id="rId14"/>
    <p:sldId id="270" r:id="rId15"/>
    <p:sldId id="271" r:id="rId16"/>
    <p:sldId id="295" r:id="rId17"/>
    <p:sldId id="296" r:id="rId18"/>
    <p:sldId id="297" r:id="rId19"/>
    <p:sldId id="287" r:id="rId20"/>
    <p:sldId id="272" r:id="rId21"/>
    <p:sldId id="298" r:id="rId22"/>
    <p:sldId id="299" r:id="rId23"/>
    <p:sldId id="300" r:id="rId24"/>
    <p:sldId id="301" r:id="rId25"/>
    <p:sldId id="302" r:id="rId26"/>
    <p:sldId id="303" r:id="rId27"/>
    <p:sldId id="309" r:id="rId28"/>
    <p:sldId id="310" r:id="rId29"/>
    <p:sldId id="288" r:id="rId30"/>
    <p:sldId id="304" r:id="rId31"/>
    <p:sldId id="306" r:id="rId32"/>
    <p:sldId id="307" r:id="rId33"/>
    <p:sldId id="308" r:id="rId34"/>
    <p:sldId id="290" r:id="rId35"/>
    <p:sldId id="305" r:id="rId36"/>
    <p:sldId id="292" r:id="rId37"/>
    <p:sldId id="262" r:id="rId38"/>
    <p:sldId id="293" r:id="rId39"/>
    <p:sldId id="294" r:id="rId4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76319" autoAdjust="0"/>
  </p:normalViewPr>
  <p:slideViewPr>
    <p:cSldViewPr snapToGrid="0">
      <p:cViewPr varScale="1">
        <p:scale>
          <a:sx n="67" d="100"/>
          <a:sy n="67" d="100"/>
        </p:scale>
        <p:origin x="1070" y="53"/>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B8A80E-3CB6-47C8-A46D-8014A1C23C23}" type="doc">
      <dgm:prSet loTypeId="urn:microsoft.com/office/officeart/2005/8/layout/vList6" loCatId="list" qsTypeId="urn:microsoft.com/office/officeart/2005/8/quickstyle/3d1" qsCatId="3D" csTypeId="urn:microsoft.com/office/officeart/2005/8/colors/accent1_2" csCatId="accent1" phldr="1"/>
      <dgm:spPr/>
      <dgm:t>
        <a:bodyPr/>
        <a:lstStyle/>
        <a:p>
          <a:endParaRPr lang="pt-PT"/>
        </a:p>
      </dgm:t>
    </dgm:pt>
    <dgm:pt modelId="{B99D7B18-77AC-4237-9D46-514020F88357}">
      <dgm:prSet phldrT="[Texto]"/>
      <dgm:spPr/>
      <dgm:t>
        <a:bodyPr/>
        <a:lstStyle/>
        <a:p>
          <a:r>
            <a:rPr lang="pt-PT" dirty="0" err="1" smtClean="0"/>
            <a:t>Advanced</a:t>
          </a:r>
          <a:endParaRPr lang="pt-PT" dirty="0"/>
        </a:p>
      </dgm:t>
    </dgm:pt>
    <dgm:pt modelId="{50DE7A9A-5B2A-482B-AB24-3D754EC0BD0B}" type="parTrans" cxnId="{6D430FB0-64C8-425C-8944-CA2060D5ACCD}">
      <dgm:prSet/>
      <dgm:spPr/>
      <dgm:t>
        <a:bodyPr/>
        <a:lstStyle/>
        <a:p>
          <a:endParaRPr lang="pt-PT"/>
        </a:p>
      </dgm:t>
    </dgm:pt>
    <dgm:pt modelId="{CE3622A6-50B6-4456-9368-8DAB5168FB3F}" type="sibTrans" cxnId="{6D430FB0-64C8-425C-8944-CA2060D5ACCD}">
      <dgm:prSet/>
      <dgm:spPr/>
      <dgm:t>
        <a:bodyPr/>
        <a:lstStyle/>
        <a:p>
          <a:endParaRPr lang="pt-PT"/>
        </a:p>
      </dgm:t>
    </dgm:pt>
    <dgm:pt modelId="{57B0FDDE-ECCE-4BD9-907F-D58FB844A655}">
      <dgm:prSet phldrT="[Texto]" custT="1"/>
      <dgm:spPr/>
      <dgm:t>
        <a:bodyPr/>
        <a:lstStyle/>
        <a:p>
          <a:pPr>
            <a:lnSpc>
              <a:spcPct val="150000"/>
            </a:lnSpc>
          </a:pPr>
          <a:r>
            <a:rPr lang="pt-PT" sz="2400" dirty="0" smtClean="0"/>
            <a:t>Creative</a:t>
          </a:r>
          <a:endParaRPr lang="pt-PT" sz="2400" dirty="0"/>
        </a:p>
      </dgm:t>
    </dgm:pt>
    <dgm:pt modelId="{71C6BEA2-3793-4752-A94F-03433D108769}" type="parTrans" cxnId="{AE47CFF9-909D-4CB1-B277-0A1E148240C5}">
      <dgm:prSet/>
      <dgm:spPr/>
      <dgm:t>
        <a:bodyPr/>
        <a:lstStyle/>
        <a:p>
          <a:endParaRPr lang="pt-PT"/>
        </a:p>
      </dgm:t>
    </dgm:pt>
    <dgm:pt modelId="{0B7D7768-94E7-459C-B694-59C972B0CF0A}" type="sibTrans" cxnId="{AE47CFF9-909D-4CB1-B277-0A1E148240C5}">
      <dgm:prSet/>
      <dgm:spPr/>
      <dgm:t>
        <a:bodyPr/>
        <a:lstStyle/>
        <a:p>
          <a:endParaRPr lang="pt-PT"/>
        </a:p>
      </dgm:t>
    </dgm:pt>
    <dgm:pt modelId="{0F0654C5-AB47-4F90-A505-4761343C8EF8}">
      <dgm:prSet phldrT="[Texto]" custT="1"/>
      <dgm:spPr/>
      <dgm:t>
        <a:bodyPr/>
        <a:lstStyle/>
        <a:p>
          <a:pPr>
            <a:lnSpc>
              <a:spcPct val="150000"/>
            </a:lnSpc>
          </a:pPr>
          <a:r>
            <a:rPr lang="pt-PT" sz="2400" dirty="0" err="1" smtClean="0"/>
            <a:t>Type</a:t>
          </a:r>
          <a:r>
            <a:rPr lang="pt-PT" sz="2400" dirty="0" smtClean="0"/>
            <a:t> </a:t>
          </a:r>
          <a:r>
            <a:rPr lang="pt-PT" sz="2400" dirty="0" err="1" smtClean="0"/>
            <a:t>of</a:t>
          </a:r>
          <a:r>
            <a:rPr lang="pt-PT" sz="2400" dirty="0" smtClean="0"/>
            <a:t> </a:t>
          </a:r>
          <a:r>
            <a:rPr lang="pt-PT" sz="2400" dirty="0" err="1" smtClean="0"/>
            <a:t>attacks</a:t>
          </a:r>
          <a:endParaRPr lang="pt-PT" sz="2400" dirty="0"/>
        </a:p>
      </dgm:t>
    </dgm:pt>
    <dgm:pt modelId="{3167CAA8-1298-4D5B-85DB-D1E2037A27B9}" type="parTrans" cxnId="{463DC585-039D-453E-BB75-293706020A4C}">
      <dgm:prSet/>
      <dgm:spPr/>
      <dgm:t>
        <a:bodyPr/>
        <a:lstStyle/>
        <a:p>
          <a:endParaRPr lang="pt-PT"/>
        </a:p>
      </dgm:t>
    </dgm:pt>
    <dgm:pt modelId="{D3E5A1FD-E471-4399-A90B-EF98B4B2AD2F}" type="sibTrans" cxnId="{463DC585-039D-453E-BB75-293706020A4C}">
      <dgm:prSet/>
      <dgm:spPr/>
      <dgm:t>
        <a:bodyPr/>
        <a:lstStyle/>
        <a:p>
          <a:endParaRPr lang="pt-PT"/>
        </a:p>
      </dgm:t>
    </dgm:pt>
    <dgm:pt modelId="{727673F2-6E98-4A74-BED6-A43A0D808E19}" type="pres">
      <dgm:prSet presAssocID="{CAB8A80E-3CB6-47C8-A46D-8014A1C23C23}" presName="Name0" presStyleCnt="0">
        <dgm:presLayoutVars>
          <dgm:dir/>
          <dgm:animLvl val="lvl"/>
          <dgm:resizeHandles/>
        </dgm:presLayoutVars>
      </dgm:prSet>
      <dgm:spPr/>
      <dgm:t>
        <a:bodyPr/>
        <a:lstStyle/>
        <a:p>
          <a:endParaRPr lang="pt-PT"/>
        </a:p>
      </dgm:t>
    </dgm:pt>
    <dgm:pt modelId="{9610DD92-3950-4568-9FDD-9305B5628E52}" type="pres">
      <dgm:prSet presAssocID="{B99D7B18-77AC-4237-9D46-514020F88357}" presName="linNode" presStyleCnt="0"/>
      <dgm:spPr/>
    </dgm:pt>
    <dgm:pt modelId="{FA294B65-D7B1-4BFF-9C5A-6B72B3822BCB}" type="pres">
      <dgm:prSet presAssocID="{B99D7B18-77AC-4237-9D46-514020F88357}" presName="parentShp" presStyleLbl="node1" presStyleIdx="0" presStyleCnt="1">
        <dgm:presLayoutVars>
          <dgm:bulletEnabled val="1"/>
        </dgm:presLayoutVars>
      </dgm:prSet>
      <dgm:spPr/>
      <dgm:t>
        <a:bodyPr/>
        <a:lstStyle/>
        <a:p>
          <a:endParaRPr lang="pt-PT"/>
        </a:p>
      </dgm:t>
    </dgm:pt>
    <dgm:pt modelId="{0C9912F1-4DF7-4276-B916-DC4768C50F27}" type="pres">
      <dgm:prSet presAssocID="{B99D7B18-77AC-4237-9D46-514020F88357}" presName="childShp" presStyleLbl="bgAccFollowNode1" presStyleIdx="0" presStyleCnt="1">
        <dgm:presLayoutVars>
          <dgm:bulletEnabled val="1"/>
        </dgm:presLayoutVars>
      </dgm:prSet>
      <dgm:spPr/>
      <dgm:t>
        <a:bodyPr/>
        <a:lstStyle/>
        <a:p>
          <a:endParaRPr lang="pt-PT"/>
        </a:p>
      </dgm:t>
    </dgm:pt>
  </dgm:ptLst>
  <dgm:cxnLst>
    <dgm:cxn modelId="{AE47CFF9-909D-4CB1-B277-0A1E148240C5}" srcId="{B99D7B18-77AC-4237-9D46-514020F88357}" destId="{57B0FDDE-ECCE-4BD9-907F-D58FB844A655}" srcOrd="0" destOrd="0" parTransId="{71C6BEA2-3793-4752-A94F-03433D108769}" sibTransId="{0B7D7768-94E7-459C-B694-59C972B0CF0A}"/>
    <dgm:cxn modelId="{463DC585-039D-453E-BB75-293706020A4C}" srcId="{B99D7B18-77AC-4237-9D46-514020F88357}" destId="{0F0654C5-AB47-4F90-A505-4761343C8EF8}" srcOrd="1" destOrd="0" parTransId="{3167CAA8-1298-4D5B-85DB-D1E2037A27B9}" sibTransId="{D3E5A1FD-E471-4399-A90B-EF98B4B2AD2F}"/>
    <dgm:cxn modelId="{4503077A-AB5C-4A86-95E4-A9B29EA9D9D3}" type="presOf" srcId="{CAB8A80E-3CB6-47C8-A46D-8014A1C23C23}" destId="{727673F2-6E98-4A74-BED6-A43A0D808E19}" srcOrd="0" destOrd="0" presId="urn:microsoft.com/office/officeart/2005/8/layout/vList6"/>
    <dgm:cxn modelId="{6D430FB0-64C8-425C-8944-CA2060D5ACCD}" srcId="{CAB8A80E-3CB6-47C8-A46D-8014A1C23C23}" destId="{B99D7B18-77AC-4237-9D46-514020F88357}" srcOrd="0" destOrd="0" parTransId="{50DE7A9A-5B2A-482B-AB24-3D754EC0BD0B}" sibTransId="{CE3622A6-50B6-4456-9368-8DAB5168FB3F}"/>
    <dgm:cxn modelId="{DC733C31-4540-45CB-9F78-26764038D525}" type="presOf" srcId="{0F0654C5-AB47-4F90-A505-4761343C8EF8}" destId="{0C9912F1-4DF7-4276-B916-DC4768C50F27}" srcOrd="0" destOrd="1" presId="urn:microsoft.com/office/officeart/2005/8/layout/vList6"/>
    <dgm:cxn modelId="{99D2516D-5DFB-45A5-86F7-45184C7749B4}" type="presOf" srcId="{57B0FDDE-ECCE-4BD9-907F-D58FB844A655}" destId="{0C9912F1-4DF7-4276-B916-DC4768C50F27}" srcOrd="0" destOrd="0" presId="urn:microsoft.com/office/officeart/2005/8/layout/vList6"/>
    <dgm:cxn modelId="{7BC0AE77-0D10-4CE4-8FDF-4A9FE404BE41}" type="presOf" srcId="{B99D7B18-77AC-4237-9D46-514020F88357}" destId="{FA294B65-D7B1-4BFF-9C5A-6B72B3822BCB}" srcOrd="0" destOrd="0" presId="urn:microsoft.com/office/officeart/2005/8/layout/vList6"/>
    <dgm:cxn modelId="{079DAECF-9075-4C48-8218-8F1DBD9AA788}" type="presParOf" srcId="{727673F2-6E98-4A74-BED6-A43A0D808E19}" destId="{9610DD92-3950-4568-9FDD-9305B5628E52}" srcOrd="0" destOrd="0" presId="urn:microsoft.com/office/officeart/2005/8/layout/vList6"/>
    <dgm:cxn modelId="{0C7836B4-C722-4D59-8CC6-C4023406DEAF}" type="presParOf" srcId="{9610DD92-3950-4568-9FDD-9305B5628E52}" destId="{FA294B65-D7B1-4BFF-9C5A-6B72B3822BCB}" srcOrd="0" destOrd="0" presId="urn:microsoft.com/office/officeart/2005/8/layout/vList6"/>
    <dgm:cxn modelId="{7ED3EB23-66F0-477D-A08B-D4D2C54A2763}" type="presParOf" srcId="{9610DD92-3950-4568-9FDD-9305B5628E52}" destId="{0C9912F1-4DF7-4276-B916-DC4768C50F2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8A80E-3CB6-47C8-A46D-8014A1C23C23}" type="doc">
      <dgm:prSet loTypeId="urn:microsoft.com/office/officeart/2005/8/layout/vList6" loCatId="list" qsTypeId="urn:microsoft.com/office/officeart/2005/8/quickstyle/3d1" qsCatId="3D" csTypeId="urn:microsoft.com/office/officeart/2005/8/colors/accent1_2" csCatId="accent1" phldr="1"/>
      <dgm:spPr/>
      <dgm:t>
        <a:bodyPr/>
        <a:lstStyle/>
        <a:p>
          <a:endParaRPr lang="pt-PT"/>
        </a:p>
      </dgm:t>
    </dgm:pt>
    <dgm:pt modelId="{9DBF624E-85F5-4A00-A830-E12C4B3A5D94}">
      <dgm:prSet phldrT="[Texto]" custT="1"/>
      <dgm:spPr/>
      <dgm:t>
        <a:bodyPr/>
        <a:lstStyle/>
        <a:p>
          <a:r>
            <a:rPr lang="pt-PT" sz="3600" dirty="0" err="1" smtClean="0"/>
            <a:t>Threat</a:t>
          </a:r>
          <a:endParaRPr lang="pt-PT" sz="3600" dirty="0"/>
        </a:p>
      </dgm:t>
    </dgm:pt>
    <dgm:pt modelId="{F183287D-A773-4B7A-AC4A-8B80BC8E698A}" type="parTrans" cxnId="{ACE33FC4-AA6C-410B-85E6-66D2D59B05A1}">
      <dgm:prSet/>
      <dgm:spPr/>
      <dgm:t>
        <a:bodyPr/>
        <a:lstStyle/>
        <a:p>
          <a:endParaRPr lang="pt-PT"/>
        </a:p>
      </dgm:t>
    </dgm:pt>
    <dgm:pt modelId="{5779E500-6C4F-407E-8576-2D800C227F47}" type="sibTrans" cxnId="{ACE33FC4-AA6C-410B-85E6-66D2D59B05A1}">
      <dgm:prSet/>
      <dgm:spPr/>
      <dgm:t>
        <a:bodyPr/>
        <a:lstStyle/>
        <a:p>
          <a:endParaRPr lang="pt-PT"/>
        </a:p>
      </dgm:t>
    </dgm:pt>
    <dgm:pt modelId="{54D49959-AC7B-4EFC-86CF-FF5017EF3129}">
      <dgm:prSet phldrT="[Texto]" custT="1"/>
      <dgm:spPr/>
      <dgm:t>
        <a:bodyPr/>
        <a:lstStyle/>
        <a:p>
          <a:pPr>
            <a:lnSpc>
              <a:spcPct val="150000"/>
            </a:lnSpc>
          </a:pPr>
          <a:r>
            <a:rPr lang="pt-PT" sz="2400" dirty="0" err="1" smtClean="0"/>
            <a:t>Has</a:t>
          </a:r>
          <a:r>
            <a:rPr lang="pt-PT" sz="2400" dirty="0" smtClean="0"/>
            <a:t> a motive</a:t>
          </a:r>
          <a:endParaRPr lang="pt-PT" sz="2400" dirty="0"/>
        </a:p>
      </dgm:t>
    </dgm:pt>
    <dgm:pt modelId="{02CDC1F4-6E99-436D-B6FE-02B88FCC6A66}" type="parTrans" cxnId="{E7C00A84-07AE-437F-BE9E-DE6557FF784E}">
      <dgm:prSet/>
      <dgm:spPr/>
      <dgm:t>
        <a:bodyPr/>
        <a:lstStyle/>
        <a:p>
          <a:endParaRPr lang="pt-PT"/>
        </a:p>
      </dgm:t>
    </dgm:pt>
    <dgm:pt modelId="{2C819E73-BBF9-4E53-95A2-DF9CB30E4098}" type="sibTrans" cxnId="{E7C00A84-07AE-437F-BE9E-DE6557FF784E}">
      <dgm:prSet/>
      <dgm:spPr/>
      <dgm:t>
        <a:bodyPr/>
        <a:lstStyle/>
        <a:p>
          <a:endParaRPr lang="pt-PT"/>
        </a:p>
      </dgm:t>
    </dgm:pt>
    <dgm:pt modelId="{34872398-1CCF-4C46-8B95-162D39C1363C}">
      <dgm:prSet phldrT="[Texto]" custT="1"/>
      <dgm:spPr/>
      <dgm:t>
        <a:bodyPr/>
        <a:lstStyle/>
        <a:p>
          <a:pPr>
            <a:lnSpc>
              <a:spcPct val="150000"/>
            </a:lnSpc>
          </a:pPr>
          <a:r>
            <a:rPr lang="pt-PT" sz="2400" dirty="0" err="1" smtClean="0"/>
            <a:t>Well</a:t>
          </a:r>
          <a:r>
            <a:rPr lang="pt-PT" sz="2400" dirty="0" smtClean="0"/>
            <a:t> </a:t>
          </a:r>
          <a:r>
            <a:rPr lang="pt-PT" sz="2400" dirty="0" err="1" smtClean="0"/>
            <a:t>funded</a:t>
          </a:r>
          <a:endParaRPr lang="pt-PT" sz="2400" dirty="0"/>
        </a:p>
      </dgm:t>
    </dgm:pt>
    <dgm:pt modelId="{6EB0BC47-1922-4CB3-8152-1B558C29B695}" type="parTrans" cxnId="{F5476A22-B23A-4310-9106-E853D720339D}">
      <dgm:prSet/>
      <dgm:spPr/>
      <dgm:t>
        <a:bodyPr/>
        <a:lstStyle/>
        <a:p>
          <a:endParaRPr lang="pt-PT"/>
        </a:p>
      </dgm:t>
    </dgm:pt>
    <dgm:pt modelId="{1102C655-9088-4538-9368-CD25D48FC303}" type="sibTrans" cxnId="{F5476A22-B23A-4310-9106-E853D720339D}">
      <dgm:prSet/>
      <dgm:spPr/>
      <dgm:t>
        <a:bodyPr/>
        <a:lstStyle/>
        <a:p>
          <a:endParaRPr lang="pt-PT"/>
        </a:p>
      </dgm:t>
    </dgm:pt>
    <dgm:pt modelId="{727673F2-6E98-4A74-BED6-A43A0D808E19}" type="pres">
      <dgm:prSet presAssocID="{CAB8A80E-3CB6-47C8-A46D-8014A1C23C23}" presName="Name0" presStyleCnt="0">
        <dgm:presLayoutVars>
          <dgm:dir/>
          <dgm:animLvl val="lvl"/>
          <dgm:resizeHandles/>
        </dgm:presLayoutVars>
      </dgm:prSet>
      <dgm:spPr/>
      <dgm:t>
        <a:bodyPr/>
        <a:lstStyle/>
        <a:p>
          <a:endParaRPr lang="pt-PT"/>
        </a:p>
      </dgm:t>
    </dgm:pt>
    <dgm:pt modelId="{3682931A-0F04-4A08-9E03-C95348604765}" type="pres">
      <dgm:prSet presAssocID="{9DBF624E-85F5-4A00-A830-E12C4B3A5D94}" presName="linNode" presStyleCnt="0"/>
      <dgm:spPr/>
    </dgm:pt>
    <dgm:pt modelId="{0C83C255-67B1-4F28-AEE5-604E0E11AFE8}" type="pres">
      <dgm:prSet presAssocID="{9DBF624E-85F5-4A00-A830-E12C4B3A5D94}" presName="parentShp" presStyleLbl="node1" presStyleIdx="0" presStyleCnt="1" custLinFactNeighborX="-2739" custLinFactNeighborY="-4678">
        <dgm:presLayoutVars>
          <dgm:bulletEnabled val="1"/>
        </dgm:presLayoutVars>
      </dgm:prSet>
      <dgm:spPr/>
      <dgm:t>
        <a:bodyPr/>
        <a:lstStyle/>
        <a:p>
          <a:endParaRPr lang="pt-PT"/>
        </a:p>
      </dgm:t>
    </dgm:pt>
    <dgm:pt modelId="{782696B6-3548-43EF-A64C-CEA6B1E14E81}" type="pres">
      <dgm:prSet presAssocID="{9DBF624E-85F5-4A00-A830-E12C4B3A5D94}" presName="childShp" presStyleLbl="bgAccFollowNode1" presStyleIdx="0" presStyleCnt="1" custLinFactNeighborX="5168" custLinFactNeighborY="10444">
        <dgm:presLayoutVars>
          <dgm:bulletEnabled val="1"/>
        </dgm:presLayoutVars>
      </dgm:prSet>
      <dgm:spPr/>
      <dgm:t>
        <a:bodyPr/>
        <a:lstStyle/>
        <a:p>
          <a:endParaRPr lang="pt-PT"/>
        </a:p>
      </dgm:t>
    </dgm:pt>
  </dgm:ptLst>
  <dgm:cxnLst>
    <dgm:cxn modelId="{72D1F52A-4D7E-4481-85F6-C8CEED70A5AF}" type="presOf" srcId="{9DBF624E-85F5-4A00-A830-E12C4B3A5D94}" destId="{0C83C255-67B1-4F28-AEE5-604E0E11AFE8}" srcOrd="0" destOrd="0" presId="urn:microsoft.com/office/officeart/2005/8/layout/vList6"/>
    <dgm:cxn modelId="{2FAF8E88-7DCA-4375-8C8D-3A33E84C05D9}" type="presOf" srcId="{54D49959-AC7B-4EFC-86CF-FF5017EF3129}" destId="{782696B6-3548-43EF-A64C-CEA6B1E14E81}" srcOrd="0" destOrd="0" presId="urn:microsoft.com/office/officeart/2005/8/layout/vList6"/>
    <dgm:cxn modelId="{E7C00A84-07AE-437F-BE9E-DE6557FF784E}" srcId="{9DBF624E-85F5-4A00-A830-E12C4B3A5D94}" destId="{54D49959-AC7B-4EFC-86CF-FF5017EF3129}" srcOrd="0" destOrd="0" parTransId="{02CDC1F4-6E99-436D-B6FE-02B88FCC6A66}" sibTransId="{2C819E73-BBF9-4E53-95A2-DF9CB30E4098}"/>
    <dgm:cxn modelId="{ACE33FC4-AA6C-410B-85E6-66D2D59B05A1}" srcId="{CAB8A80E-3CB6-47C8-A46D-8014A1C23C23}" destId="{9DBF624E-85F5-4A00-A830-E12C4B3A5D94}" srcOrd="0" destOrd="0" parTransId="{F183287D-A773-4B7A-AC4A-8B80BC8E698A}" sibTransId="{5779E500-6C4F-407E-8576-2D800C227F47}"/>
    <dgm:cxn modelId="{D7235BA7-759C-443A-8DAC-860794DC9224}" type="presOf" srcId="{34872398-1CCF-4C46-8B95-162D39C1363C}" destId="{782696B6-3548-43EF-A64C-CEA6B1E14E81}" srcOrd="0" destOrd="1" presId="urn:microsoft.com/office/officeart/2005/8/layout/vList6"/>
    <dgm:cxn modelId="{F5476A22-B23A-4310-9106-E853D720339D}" srcId="{9DBF624E-85F5-4A00-A830-E12C4B3A5D94}" destId="{34872398-1CCF-4C46-8B95-162D39C1363C}" srcOrd="1" destOrd="0" parTransId="{6EB0BC47-1922-4CB3-8152-1B558C29B695}" sibTransId="{1102C655-9088-4538-9368-CD25D48FC303}"/>
    <dgm:cxn modelId="{9A2FF6B5-F731-49C0-A146-CF448D809651}" type="presOf" srcId="{CAB8A80E-3CB6-47C8-A46D-8014A1C23C23}" destId="{727673F2-6E98-4A74-BED6-A43A0D808E19}" srcOrd="0" destOrd="0" presId="urn:microsoft.com/office/officeart/2005/8/layout/vList6"/>
    <dgm:cxn modelId="{DCA1A9DE-6AF8-4A27-AD64-3EEE6CAC8E6A}" type="presParOf" srcId="{727673F2-6E98-4A74-BED6-A43A0D808E19}" destId="{3682931A-0F04-4A08-9E03-C95348604765}" srcOrd="0" destOrd="0" presId="urn:microsoft.com/office/officeart/2005/8/layout/vList6"/>
    <dgm:cxn modelId="{6EC154C1-44ED-4D1F-9B63-034F1985FAE7}" type="presParOf" srcId="{3682931A-0F04-4A08-9E03-C95348604765}" destId="{0C83C255-67B1-4F28-AEE5-604E0E11AFE8}" srcOrd="0" destOrd="0" presId="urn:microsoft.com/office/officeart/2005/8/layout/vList6"/>
    <dgm:cxn modelId="{5BD9F437-A5A8-4C6F-88D1-6603F5B648D9}" type="presParOf" srcId="{3682931A-0F04-4A08-9E03-C95348604765}" destId="{782696B6-3548-43EF-A64C-CEA6B1E14E81}"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B8A80E-3CB6-47C8-A46D-8014A1C23C23}" type="doc">
      <dgm:prSet loTypeId="urn:microsoft.com/office/officeart/2005/8/layout/vList6" loCatId="list" qsTypeId="urn:microsoft.com/office/officeart/2005/8/quickstyle/3d1" qsCatId="3D" csTypeId="urn:microsoft.com/office/officeart/2005/8/colors/accent1_2" csCatId="accent1" phldr="1"/>
      <dgm:spPr/>
      <dgm:t>
        <a:bodyPr/>
        <a:lstStyle/>
        <a:p>
          <a:endParaRPr lang="pt-PT"/>
        </a:p>
      </dgm:t>
    </dgm:pt>
    <dgm:pt modelId="{32DC8D10-32F3-440D-B187-A13A1D3E8001}">
      <dgm:prSet phldrT="[Texto]"/>
      <dgm:spPr/>
      <dgm:t>
        <a:bodyPr/>
        <a:lstStyle/>
        <a:p>
          <a:r>
            <a:rPr lang="pt-PT" dirty="0" err="1" smtClean="0"/>
            <a:t>Persistent</a:t>
          </a:r>
          <a:endParaRPr lang="pt-PT" dirty="0"/>
        </a:p>
      </dgm:t>
    </dgm:pt>
    <dgm:pt modelId="{4893CAE4-6E64-440A-BDF9-CEBE0A577175}" type="parTrans" cxnId="{6DB97128-0027-4054-859A-2351E7E61D50}">
      <dgm:prSet/>
      <dgm:spPr/>
      <dgm:t>
        <a:bodyPr/>
        <a:lstStyle/>
        <a:p>
          <a:endParaRPr lang="pt-PT"/>
        </a:p>
      </dgm:t>
    </dgm:pt>
    <dgm:pt modelId="{C145E2AA-9E1E-4D89-A60A-D506D6888B70}" type="sibTrans" cxnId="{6DB97128-0027-4054-859A-2351E7E61D50}">
      <dgm:prSet/>
      <dgm:spPr/>
      <dgm:t>
        <a:bodyPr/>
        <a:lstStyle/>
        <a:p>
          <a:endParaRPr lang="pt-PT"/>
        </a:p>
      </dgm:t>
    </dgm:pt>
    <dgm:pt modelId="{A36F3C20-1F5D-4F6A-9916-01E7EA5C9AF7}">
      <dgm:prSet phldrT="[Texto]" custT="1"/>
      <dgm:spPr/>
      <dgm:t>
        <a:bodyPr/>
        <a:lstStyle/>
        <a:p>
          <a:pPr>
            <a:lnSpc>
              <a:spcPct val="150000"/>
            </a:lnSpc>
          </a:pPr>
          <a:r>
            <a:rPr lang="pt-PT" sz="2400" dirty="0" err="1" smtClean="0"/>
            <a:t>Keep</a:t>
          </a:r>
          <a:r>
            <a:rPr lang="pt-PT" sz="2400" dirty="0" smtClean="0"/>
            <a:t> </a:t>
          </a:r>
          <a:r>
            <a:rPr lang="pt-PT" sz="2400" dirty="0" err="1" smtClean="0"/>
            <a:t>trying</a:t>
          </a:r>
          <a:endParaRPr lang="pt-PT" sz="2400" dirty="0"/>
        </a:p>
      </dgm:t>
    </dgm:pt>
    <dgm:pt modelId="{B6BC18AA-0454-4F28-B2C0-6EDAE3AA0F0E}" type="parTrans" cxnId="{23FD61D4-46D2-41AB-8B47-D60C3DA2C8FA}">
      <dgm:prSet/>
      <dgm:spPr/>
      <dgm:t>
        <a:bodyPr/>
        <a:lstStyle/>
        <a:p>
          <a:endParaRPr lang="pt-PT"/>
        </a:p>
      </dgm:t>
    </dgm:pt>
    <dgm:pt modelId="{840A1D96-A1BA-4BC5-84DF-E57C0DA8EF75}" type="sibTrans" cxnId="{23FD61D4-46D2-41AB-8B47-D60C3DA2C8FA}">
      <dgm:prSet/>
      <dgm:spPr/>
      <dgm:t>
        <a:bodyPr/>
        <a:lstStyle/>
        <a:p>
          <a:endParaRPr lang="pt-PT"/>
        </a:p>
      </dgm:t>
    </dgm:pt>
    <dgm:pt modelId="{FF208C89-7A68-4753-8DF5-5089E3290B24}">
      <dgm:prSet phldrT="[Texto]" custT="1"/>
      <dgm:spPr/>
      <dgm:t>
        <a:bodyPr/>
        <a:lstStyle/>
        <a:p>
          <a:pPr>
            <a:lnSpc>
              <a:spcPct val="150000"/>
            </a:lnSpc>
          </a:pPr>
          <a:r>
            <a:rPr lang="pt-PT" sz="2400" dirty="0" err="1" smtClean="0"/>
            <a:t>Patient</a:t>
          </a:r>
          <a:endParaRPr lang="pt-PT" sz="2400" dirty="0"/>
        </a:p>
      </dgm:t>
    </dgm:pt>
    <dgm:pt modelId="{B4B76641-4E5E-4DB5-ADB5-46ACB34B251D}" type="parTrans" cxnId="{864DB3B6-768D-47C8-93E7-27B5E2CEF57A}">
      <dgm:prSet/>
      <dgm:spPr/>
      <dgm:t>
        <a:bodyPr/>
        <a:lstStyle/>
        <a:p>
          <a:endParaRPr lang="pt-PT"/>
        </a:p>
      </dgm:t>
    </dgm:pt>
    <dgm:pt modelId="{DF0B6309-805C-4BF6-AA55-C46E59D3619F}" type="sibTrans" cxnId="{864DB3B6-768D-47C8-93E7-27B5E2CEF57A}">
      <dgm:prSet/>
      <dgm:spPr/>
      <dgm:t>
        <a:bodyPr/>
        <a:lstStyle/>
        <a:p>
          <a:endParaRPr lang="pt-PT"/>
        </a:p>
      </dgm:t>
    </dgm:pt>
    <dgm:pt modelId="{727673F2-6E98-4A74-BED6-A43A0D808E19}" type="pres">
      <dgm:prSet presAssocID="{CAB8A80E-3CB6-47C8-A46D-8014A1C23C23}" presName="Name0" presStyleCnt="0">
        <dgm:presLayoutVars>
          <dgm:dir/>
          <dgm:animLvl val="lvl"/>
          <dgm:resizeHandles/>
        </dgm:presLayoutVars>
      </dgm:prSet>
      <dgm:spPr/>
      <dgm:t>
        <a:bodyPr/>
        <a:lstStyle/>
        <a:p>
          <a:endParaRPr lang="pt-PT"/>
        </a:p>
      </dgm:t>
    </dgm:pt>
    <dgm:pt modelId="{4CDE752C-14B9-41EB-8CFC-D50307E54127}" type="pres">
      <dgm:prSet presAssocID="{32DC8D10-32F3-440D-B187-A13A1D3E8001}" presName="linNode" presStyleCnt="0"/>
      <dgm:spPr/>
    </dgm:pt>
    <dgm:pt modelId="{95714E2A-F1CC-40B6-8FC1-FDE6A12BB5AF}" type="pres">
      <dgm:prSet presAssocID="{32DC8D10-32F3-440D-B187-A13A1D3E8001}" presName="parentShp" presStyleLbl="node1" presStyleIdx="0" presStyleCnt="1">
        <dgm:presLayoutVars>
          <dgm:bulletEnabled val="1"/>
        </dgm:presLayoutVars>
      </dgm:prSet>
      <dgm:spPr/>
      <dgm:t>
        <a:bodyPr/>
        <a:lstStyle/>
        <a:p>
          <a:endParaRPr lang="pt-PT"/>
        </a:p>
      </dgm:t>
    </dgm:pt>
    <dgm:pt modelId="{09A46466-E2FC-4E88-9BE2-44BE243B5057}" type="pres">
      <dgm:prSet presAssocID="{32DC8D10-32F3-440D-B187-A13A1D3E8001}" presName="childShp" presStyleLbl="bgAccFollowNode1" presStyleIdx="0" presStyleCnt="1">
        <dgm:presLayoutVars>
          <dgm:bulletEnabled val="1"/>
        </dgm:presLayoutVars>
      </dgm:prSet>
      <dgm:spPr/>
      <dgm:t>
        <a:bodyPr/>
        <a:lstStyle/>
        <a:p>
          <a:endParaRPr lang="pt-PT"/>
        </a:p>
      </dgm:t>
    </dgm:pt>
  </dgm:ptLst>
  <dgm:cxnLst>
    <dgm:cxn modelId="{143440D0-52E0-42C4-84DE-4F5089D4025A}" type="presOf" srcId="{CAB8A80E-3CB6-47C8-A46D-8014A1C23C23}" destId="{727673F2-6E98-4A74-BED6-A43A0D808E19}" srcOrd="0" destOrd="0" presId="urn:microsoft.com/office/officeart/2005/8/layout/vList6"/>
    <dgm:cxn modelId="{23FD61D4-46D2-41AB-8B47-D60C3DA2C8FA}" srcId="{32DC8D10-32F3-440D-B187-A13A1D3E8001}" destId="{A36F3C20-1F5D-4F6A-9916-01E7EA5C9AF7}" srcOrd="0" destOrd="0" parTransId="{B6BC18AA-0454-4F28-B2C0-6EDAE3AA0F0E}" sibTransId="{840A1D96-A1BA-4BC5-84DF-E57C0DA8EF75}"/>
    <dgm:cxn modelId="{E89F38F1-C7CA-4196-BC9F-A996306C4BAC}" type="presOf" srcId="{A36F3C20-1F5D-4F6A-9916-01E7EA5C9AF7}" destId="{09A46466-E2FC-4E88-9BE2-44BE243B5057}" srcOrd="0" destOrd="0" presId="urn:microsoft.com/office/officeart/2005/8/layout/vList6"/>
    <dgm:cxn modelId="{B3A34A6F-B226-470F-A212-19FDAE3B474E}" type="presOf" srcId="{32DC8D10-32F3-440D-B187-A13A1D3E8001}" destId="{95714E2A-F1CC-40B6-8FC1-FDE6A12BB5AF}" srcOrd="0" destOrd="0" presId="urn:microsoft.com/office/officeart/2005/8/layout/vList6"/>
    <dgm:cxn modelId="{ADD63509-BB17-4366-9226-14FBDF7816FD}" type="presOf" srcId="{FF208C89-7A68-4753-8DF5-5089E3290B24}" destId="{09A46466-E2FC-4E88-9BE2-44BE243B5057}" srcOrd="0" destOrd="1" presId="urn:microsoft.com/office/officeart/2005/8/layout/vList6"/>
    <dgm:cxn modelId="{864DB3B6-768D-47C8-93E7-27B5E2CEF57A}" srcId="{32DC8D10-32F3-440D-B187-A13A1D3E8001}" destId="{FF208C89-7A68-4753-8DF5-5089E3290B24}" srcOrd="1" destOrd="0" parTransId="{B4B76641-4E5E-4DB5-ADB5-46ACB34B251D}" sibTransId="{DF0B6309-805C-4BF6-AA55-C46E59D3619F}"/>
    <dgm:cxn modelId="{6DB97128-0027-4054-859A-2351E7E61D50}" srcId="{CAB8A80E-3CB6-47C8-A46D-8014A1C23C23}" destId="{32DC8D10-32F3-440D-B187-A13A1D3E8001}" srcOrd="0" destOrd="0" parTransId="{4893CAE4-6E64-440A-BDF9-CEBE0A577175}" sibTransId="{C145E2AA-9E1E-4D89-A60A-D506D6888B70}"/>
    <dgm:cxn modelId="{D4A482B6-FDAA-4E62-8BFA-38E0595EF85E}" type="presParOf" srcId="{727673F2-6E98-4A74-BED6-A43A0D808E19}" destId="{4CDE752C-14B9-41EB-8CFC-D50307E54127}" srcOrd="0" destOrd="0" presId="urn:microsoft.com/office/officeart/2005/8/layout/vList6"/>
    <dgm:cxn modelId="{638A39FA-82F1-4E63-9A4F-58B58037E189}" type="presParOf" srcId="{4CDE752C-14B9-41EB-8CFC-D50307E54127}" destId="{95714E2A-F1CC-40B6-8FC1-FDE6A12BB5AF}" srcOrd="0" destOrd="0" presId="urn:microsoft.com/office/officeart/2005/8/layout/vList6"/>
    <dgm:cxn modelId="{0F881CC8-EB89-4B87-ABA3-9A4EB6276094}" type="presParOf" srcId="{4CDE752C-14B9-41EB-8CFC-D50307E54127}" destId="{09A46466-E2FC-4E88-9BE2-44BE243B5057}" srcOrd="1" destOrd="0" presId="urn:microsoft.com/office/officeart/2005/8/layout/vList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1633A-E29E-4033-A45B-4F28BFECBEAE}" type="datetimeFigureOut">
              <a:rPr lang="pt-PT" smtClean="0"/>
              <a:t>29/12/2022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1CE2A-5139-42C2-A959-67B866407DFA}" type="slidenum">
              <a:rPr lang="pt-PT" smtClean="0"/>
              <a:t>‹nº›</a:t>
            </a:fld>
            <a:endParaRPr lang="pt-PT"/>
          </a:p>
        </p:txBody>
      </p:sp>
    </p:spTree>
    <p:extLst>
      <p:ext uri="{BB962C8B-B14F-4D97-AF65-F5344CB8AC3E}">
        <p14:creationId xmlns:p14="http://schemas.microsoft.com/office/powerpoint/2010/main" val="3104237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1</a:t>
            </a:fld>
            <a:endParaRPr lang="pt-PT"/>
          </a:p>
        </p:txBody>
      </p:sp>
    </p:spTree>
    <p:extLst>
      <p:ext uri="{BB962C8B-B14F-4D97-AF65-F5344CB8AC3E}">
        <p14:creationId xmlns:p14="http://schemas.microsoft.com/office/powerpoint/2010/main" val="917175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smtClean="0">
                <a:solidFill>
                  <a:srgbClr val="000000"/>
                </a:solidFill>
                <a:effectLst/>
                <a:latin typeface="Arial" panose="020B0604020202020204" pitchFamily="34" charset="0"/>
              </a:rPr>
              <a:t>The victim is targeted in their multiple locations</a:t>
            </a:r>
            <a:r>
              <a:rPr lang="en-US" b="1" i="0" u="none" strike="noStrike" dirty="0" smtClean="0">
                <a:solidFill>
                  <a:srgbClr val="000000"/>
                </a:solidFill>
                <a:effectLst/>
                <a:latin typeface="Arial" panose="020B0604020202020204" pitchFamily="34" charset="0"/>
              </a:rPr>
              <a:t> </a:t>
            </a:r>
            <a:endParaRPr lang="pt-PT" dirty="0" smtClean="0"/>
          </a:p>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13</a:t>
            </a:fld>
            <a:endParaRPr lang="pt-PT"/>
          </a:p>
        </p:txBody>
      </p:sp>
    </p:spTree>
    <p:extLst>
      <p:ext uri="{BB962C8B-B14F-4D97-AF65-F5344CB8AC3E}">
        <p14:creationId xmlns:p14="http://schemas.microsoft.com/office/powerpoint/2010/main" val="239493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smtClean="0">
                <a:solidFill>
                  <a:srgbClr val="000000"/>
                </a:solidFill>
                <a:effectLst/>
                <a:latin typeface="Arial" panose="020B0604020202020204" pitchFamily="34" charset="0"/>
              </a:rPr>
              <a:t>These attacks usually have massive coded viruses and threats to help them achieve what they want</a:t>
            </a:r>
            <a:r>
              <a:rPr lang="en-US" sz="1200" b="0" i="0" u="none" strike="noStrike" dirty="0" smtClean="0">
                <a:solidFill>
                  <a:srgbClr val="000000"/>
                </a:solidFill>
                <a:effectLst/>
                <a:latin typeface="Arial" panose="020B0604020202020204" pitchFamily="34" charset="0"/>
              </a:rPr>
              <a:t>.</a:t>
            </a:r>
            <a:endParaRPr lang="en-US" b="0" dirty="0" smtClean="0">
              <a:effectLst/>
            </a:endParaRPr>
          </a:p>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14</a:t>
            </a:fld>
            <a:endParaRPr lang="pt-PT"/>
          </a:p>
        </p:txBody>
      </p:sp>
    </p:spTree>
    <p:extLst>
      <p:ext uri="{BB962C8B-B14F-4D97-AF65-F5344CB8AC3E}">
        <p14:creationId xmlns:p14="http://schemas.microsoft.com/office/powerpoint/2010/main" val="405796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b="0" i="0" u="none" strike="noStrike" dirty="0" smtClean="0">
                <a:solidFill>
                  <a:srgbClr val="000000"/>
                </a:solidFill>
                <a:effectLst/>
              </a:rPr>
              <a:t>Usually government sponsored attacks, though not exclusive</a:t>
            </a:r>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15</a:t>
            </a:fld>
            <a:endParaRPr lang="pt-PT"/>
          </a:p>
        </p:txBody>
      </p:sp>
    </p:spTree>
    <p:extLst>
      <p:ext uri="{BB962C8B-B14F-4D97-AF65-F5344CB8AC3E}">
        <p14:creationId xmlns:p14="http://schemas.microsoft.com/office/powerpoint/2010/main" val="3240472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17</a:t>
            </a:fld>
            <a:endParaRPr lang="pt-PT"/>
          </a:p>
        </p:txBody>
      </p:sp>
    </p:spTree>
    <p:extLst>
      <p:ext uri="{BB962C8B-B14F-4D97-AF65-F5344CB8AC3E}">
        <p14:creationId xmlns:p14="http://schemas.microsoft.com/office/powerpoint/2010/main" val="43127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smtClean="0"/>
              <a:t>Wha</a:t>
            </a:r>
            <a:r>
              <a:rPr lang="pt-PT" baseline="0" dirty="0" err="1" smtClean="0"/>
              <a:t>t</a:t>
            </a:r>
            <a:r>
              <a:rPr lang="pt-PT" baseline="0" dirty="0" smtClean="0"/>
              <a:t> </a:t>
            </a:r>
            <a:r>
              <a:rPr lang="pt-PT" baseline="0" dirty="0" err="1" smtClean="0"/>
              <a:t>is</a:t>
            </a:r>
            <a:r>
              <a:rPr lang="pt-PT" baseline="0" dirty="0" smtClean="0"/>
              <a:t> </a:t>
            </a:r>
            <a:r>
              <a:rPr lang="pt-PT" baseline="0" dirty="0" err="1" smtClean="0"/>
              <a:t>the</a:t>
            </a:r>
            <a:r>
              <a:rPr lang="pt-PT" baseline="0" dirty="0" smtClean="0"/>
              <a:t> </a:t>
            </a:r>
            <a:r>
              <a:rPr lang="pt-PT" baseline="0" dirty="0" err="1" smtClean="0"/>
              <a:t>kill</a:t>
            </a:r>
            <a:r>
              <a:rPr lang="pt-PT" baseline="0" dirty="0" smtClean="0"/>
              <a:t> </a:t>
            </a:r>
            <a:r>
              <a:rPr lang="pt-PT" baseline="0" dirty="0" err="1" smtClean="0"/>
              <a:t>chain</a:t>
            </a:r>
            <a:r>
              <a:rPr lang="pt-PT" baseline="0" dirty="0" smtClean="0"/>
              <a:t>?</a:t>
            </a:r>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19</a:t>
            </a:fld>
            <a:endParaRPr lang="pt-PT"/>
          </a:p>
        </p:txBody>
      </p:sp>
    </p:spTree>
    <p:extLst>
      <p:ext uri="{BB962C8B-B14F-4D97-AF65-F5344CB8AC3E}">
        <p14:creationId xmlns:p14="http://schemas.microsoft.com/office/powerpoint/2010/main" val="1993302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rial" panose="020B0604020202020204" pitchFamily="34" charset="0"/>
              </a:rPr>
              <a:t>Choosing a target : focus attention; choose attack vectors</a:t>
            </a:r>
          </a:p>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21</a:t>
            </a:fld>
            <a:endParaRPr lang="pt-PT"/>
          </a:p>
        </p:txBody>
      </p:sp>
    </p:spTree>
    <p:extLst>
      <p:ext uri="{BB962C8B-B14F-4D97-AF65-F5344CB8AC3E}">
        <p14:creationId xmlns:p14="http://schemas.microsoft.com/office/powerpoint/2010/main" val="4086962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First detectable stage </a:t>
            </a:r>
            <a:endParaRPr lang="en-US"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 Likely utilize multiple vectors: social engineering, phishing, exploiting zero-days</a:t>
            </a:r>
          </a:p>
          <a:p>
            <a:endParaRPr lang="en-GB" dirty="0"/>
          </a:p>
        </p:txBody>
      </p:sp>
      <p:sp>
        <p:nvSpPr>
          <p:cNvPr id="4" name="Slide Number Placeholder 3"/>
          <p:cNvSpPr>
            <a:spLocks noGrp="1"/>
          </p:cNvSpPr>
          <p:nvPr>
            <p:ph type="sldNum" sz="quarter" idx="5"/>
          </p:nvPr>
        </p:nvSpPr>
        <p:spPr/>
        <p:txBody>
          <a:bodyPr/>
          <a:lstStyle/>
          <a:p>
            <a:fld id="{F201CE2A-5139-42C2-A959-67B866407DFA}" type="slidenum">
              <a:rPr lang="pt-PT" smtClean="0"/>
              <a:t>22</a:t>
            </a:fld>
            <a:endParaRPr lang="pt-PT"/>
          </a:p>
        </p:txBody>
      </p:sp>
    </p:spTree>
    <p:extLst>
      <p:ext uri="{BB962C8B-B14F-4D97-AF65-F5344CB8AC3E}">
        <p14:creationId xmlns:p14="http://schemas.microsoft.com/office/powerpoint/2010/main" val="908259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 Backups within the system: to ensure persistence</a:t>
            </a:r>
          </a:p>
          <a:p>
            <a:pPr rtl="0" fontAlgn="base">
              <a:spcBef>
                <a:spcPts val="1200"/>
              </a:spcBef>
              <a:spcAft>
                <a:spcPts val="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 Elevating Administration Status: to keep exploiting the system</a:t>
            </a:r>
          </a:p>
          <a:p>
            <a:endParaRPr lang="en-GB" dirty="0"/>
          </a:p>
        </p:txBody>
      </p:sp>
      <p:sp>
        <p:nvSpPr>
          <p:cNvPr id="4" name="Slide Number Placeholder 3"/>
          <p:cNvSpPr>
            <a:spLocks noGrp="1"/>
          </p:cNvSpPr>
          <p:nvPr>
            <p:ph type="sldNum" sz="quarter" idx="5"/>
          </p:nvPr>
        </p:nvSpPr>
        <p:spPr/>
        <p:txBody>
          <a:bodyPr/>
          <a:lstStyle/>
          <a:p>
            <a:fld id="{F201CE2A-5139-42C2-A959-67B866407DFA}" type="slidenum">
              <a:rPr lang="pt-PT" smtClean="0"/>
              <a:t>23</a:t>
            </a:fld>
            <a:endParaRPr lang="pt-PT"/>
          </a:p>
        </p:txBody>
      </p:sp>
    </p:spTree>
    <p:extLst>
      <p:ext uri="{BB962C8B-B14F-4D97-AF65-F5344CB8AC3E}">
        <p14:creationId xmlns:p14="http://schemas.microsoft.com/office/powerpoint/2010/main" val="400216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Locating information to achieve goals</a:t>
            </a:r>
          </a:p>
          <a:p>
            <a:pPr marL="0" indent="0" rtl="0" fontAlgn="base">
              <a:spcBef>
                <a:spcPts val="1200"/>
              </a:spcBef>
              <a:spcAft>
                <a:spcPts val="0"/>
              </a:spcAft>
              <a:buNone/>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Collect data: internal networking information; security policies; trust-based relationships. </a:t>
            </a:r>
          </a:p>
          <a:p>
            <a:pPr rtl="0" fontAlgn="base">
              <a:spcBef>
                <a:spcPts val="0"/>
              </a:spcBef>
              <a:spcAft>
                <a:spcPts val="1200"/>
              </a:spcAft>
              <a:buFont typeface="Arial" panose="020B0604020202020204" pitchFamily="34" charset="0"/>
              <a:buNone/>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Example: Pivoting: a technique used by the pen-testers that utilizes a compromised system to attack other different systems on the same network to dodge limitations</a:t>
            </a:r>
            <a:endParaRPr lang="en-GB" dirty="0"/>
          </a:p>
          <a:p>
            <a:r>
              <a:rPr lang="en-US" sz="1200" b="0" i="0" u="none" strike="noStrike" dirty="0">
                <a:solidFill>
                  <a:srgbClr val="000000"/>
                </a:solidFill>
                <a:effectLst/>
                <a:latin typeface="Arial" panose="020B0604020202020204" pitchFamily="34" charset="0"/>
              </a:rPr>
              <a:t> A ‘foothold’ to have the option to move around inside a network. Fundamentally utilizing the main compromised system to permit and even guide in the exploit of others, in any case, blocked off systems. For instance, if an attacker hacks a web server on a corporate network, the aggressor would then be able to utilize the compromised web server to attack other different systems on the network. These kinds of attacks are frequently called multi-layered attacks. </a:t>
            </a:r>
            <a:endParaRPr lang="en-GB" dirty="0"/>
          </a:p>
        </p:txBody>
      </p:sp>
      <p:sp>
        <p:nvSpPr>
          <p:cNvPr id="4" name="Slide Number Placeholder 3"/>
          <p:cNvSpPr>
            <a:spLocks noGrp="1"/>
          </p:cNvSpPr>
          <p:nvPr>
            <p:ph type="sldNum" sz="quarter" idx="5"/>
          </p:nvPr>
        </p:nvSpPr>
        <p:spPr/>
        <p:txBody>
          <a:bodyPr/>
          <a:lstStyle/>
          <a:p>
            <a:fld id="{F201CE2A-5139-42C2-A959-67B866407DFA}" type="slidenum">
              <a:rPr lang="pt-PT" smtClean="0"/>
              <a:t>24</a:t>
            </a:fld>
            <a:endParaRPr lang="pt-PT"/>
          </a:p>
        </p:txBody>
      </p:sp>
    </p:spTree>
    <p:extLst>
      <p:ext uri="{BB962C8B-B14F-4D97-AF65-F5344CB8AC3E}">
        <p14:creationId xmlns:p14="http://schemas.microsoft.com/office/powerpoint/2010/main" val="2595202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The use of VPNs to keep hidden</a:t>
            </a:r>
          </a:p>
          <a:p>
            <a:pPr rtl="0" fontAlgn="base">
              <a:spcBef>
                <a:spcPts val="1200"/>
              </a:spcBef>
              <a:spcAft>
                <a:spcPts val="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Data Encapsulation</a:t>
            </a:r>
          </a:p>
          <a:p>
            <a:pPr rtl="0" fontAlgn="base">
              <a:spcBef>
                <a:spcPts val="0"/>
              </a:spcBef>
              <a:spcAft>
                <a:spcPts val="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Use Unpatched </a:t>
            </a:r>
            <a:r>
              <a:rPr lang="en-US" dirty="0">
                <a:solidFill>
                  <a:srgbClr val="000000"/>
                </a:solidFill>
                <a:latin typeface="Arial" panose="020B0604020202020204" pitchFamily="34" charset="0"/>
              </a:rPr>
              <a:t>V</a:t>
            </a:r>
            <a:r>
              <a:rPr lang="en-US" sz="1200" b="0" i="0" u="none" strike="noStrike" dirty="0">
                <a:solidFill>
                  <a:srgbClr val="000000"/>
                </a:solidFill>
                <a:effectLst/>
                <a:latin typeface="Arial" panose="020B0604020202020204" pitchFamily="34" charset="0"/>
              </a:rPr>
              <a:t>ulnerabilities </a:t>
            </a:r>
          </a:p>
          <a:p>
            <a:endParaRPr lang="en-GB" dirty="0"/>
          </a:p>
        </p:txBody>
      </p:sp>
      <p:sp>
        <p:nvSpPr>
          <p:cNvPr id="4" name="Slide Number Placeholder 3"/>
          <p:cNvSpPr>
            <a:spLocks noGrp="1"/>
          </p:cNvSpPr>
          <p:nvPr>
            <p:ph type="sldNum" sz="quarter" idx="5"/>
          </p:nvPr>
        </p:nvSpPr>
        <p:spPr/>
        <p:txBody>
          <a:bodyPr/>
          <a:lstStyle/>
          <a:p>
            <a:fld id="{F201CE2A-5139-42C2-A959-67B866407DFA}" type="slidenum">
              <a:rPr lang="pt-PT" smtClean="0"/>
              <a:t>25</a:t>
            </a:fld>
            <a:endParaRPr lang="pt-PT"/>
          </a:p>
        </p:txBody>
      </p:sp>
    </p:spTree>
    <p:extLst>
      <p:ext uri="{BB962C8B-B14F-4D97-AF65-F5344CB8AC3E}">
        <p14:creationId xmlns:p14="http://schemas.microsoft.com/office/powerpoint/2010/main" val="370142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Pergunta introdutória: </a:t>
            </a:r>
            <a:r>
              <a:rPr lang="pt-PT" dirty="0" err="1"/>
              <a:t>What</a:t>
            </a:r>
            <a:r>
              <a:rPr lang="pt-PT" baseline="0" dirty="0"/>
              <a:t> do </a:t>
            </a:r>
            <a:r>
              <a:rPr lang="pt-PT" baseline="0" dirty="0" err="1"/>
              <a:t>you</a:t>
            </a:r>
            <a:r>
              <a:rPr lang="pt-PT" baseline="0" dirty="0"/>
              <a:t> </a:t>
            </a:r>
            <a:r>
              <a:rPr lang="pt-PT" baseline="0" dirty="0" err="1"/>
              <a:t>know</a:t>
            </a:r>
            <a:r>
              <a:rPr lang="pt-PT" baseline="0" dirty="0"/>
              <a:t> abou t </a:t>
            </a:r>
            <a:r>
              <a:rPr lang="pt-PT" baseline="0" dirty="0" err="1"/>
              <a:t>APTs</a:t>
            </a:r>
            <a:r>
              <a:rPr lang="pt-PT" baseline="0" dirty="0"/>
              <a:t>? </a:t>
            </a:r>
            <a:r>
              <a:rPr lang="pt-PT" baseline="0" dirty="0" err="1"/>
              <a:t>Have</a:t>
            </a:r>
            <a:r>
              <a:rPr lang="pt-PT" baseline="0" dirty="0"/>
              <a:t> </a:t>
            </a:r>
            <a:r>
              <a:rPr lang="pt-PT" baseline="0" dirty="0" err="1"/>
              <a:t>your</a:t>
            </a:r>
            <a:r>
              <a:rPr lang="pt-PT" baseline="0" dirty="0"/>
              <a:t> </a:t>
            </a:r>
            <a:r>
              <a:rPr lang="pt-PT" baseline="0" dirty="0" err="1"/>
              <a:t>ever</a:t>
            </a:r>
            <a:r>
              <a:rPr lang="pt-PT" baseline="0" dirty="0"/>
              <a:t> </a:t>
            </a:r>
            <a:r>
              <a:rPr lang="pt-PT" baseline="0" dirty="0" err="1"/>
              <a:t>heard</a:t>
            </a:r>
            <a:r>
              <a:rPr lang="pt-PT" baseline="0" dirty="0"/>
              <a:t> </a:t>
            </a:r>
            <a:r>
              <a:rPr lang="pt-PT" baseline="0" dirty="0" err="1"/>
              <a:t>of</a:t>
            </a:r>
            <a:r>
              <a:rPr lang="pt-PT" baseline="0" dirty="0"/>
              <a:t> </a:t>
            </a:r>
            <a:r>
              <a:rPr lang="pt-PT" baseline="0" dirty="0" err="1"/>
              <a:t>that</a:t>
            </a:r>
            <a:r>
              <a:rPr lang="pt-PT" baseline="0" dirty="0"/>
              <a:t> </a:t>
            </a:r>
            <a:r>
              <a:rPr lang="pt-PT" baseline="0" dirty="0" err="1"/>
              <a:t>before</a:t>
            </a:r>
            <a:r>
              <a:rPr lang="pt-PT" baseline="0" dirty="0"/>
              <a:t>?</a:t>
            </a:r>
          </a:p>
          <a:p>
            <a:r>
              <a:rPr lang="pt-PT" baseline="0" dirty="0"/>
              <a:t>Can </a:t>
            </a:r>
            <a:r>
              <a:rPr lang="pt-PT" baseline="0" dirty="0" err="1"/>
              <a:t>you</a:t>
            </a:r>
            <a:r>
              <a:rPr lang="pt-PT" baseline="0" dirty="0"/>
              <a:t> </a:t>
            </a:r>
            <a:r>
              <a:rPr lang="pt-PT" baseline="0" dirty="0" err="1"/>
              <a:t>give</a:t>
            </a:r>
            <a:r>
              <a:rPr lang="pt-PT" baseline="0" dirty="0"/>
              <a:t> </a:t>
            </a:r>
            <a:r>
              <a:rPr lang="pt-PT" baseline="0" dirty="0" err="1"/>
              <a:t>us</a:t>
            </a:r>
            <a:r>
              <a:rPr lang="pt-PT" baseline="0" dirty="0"/>
              <a:t> some exemples </a:t>
            </a:r>
            <a:r>
              <a:rPr lang="pt-PT" baseline="0" dirty="0" err="1"/>
              <a:t>of</a:t>
            </a:r>
            <a:r>
              <a:rPr lang="pt-PT" baseline="0" dirty="0"/>
              <a:t> </a:t>
            </a:r>
            <a:r>
              <a:rPr lang="pt-PT" baseline="0" dirty="0" err="1"/>
              <a:t>APTs</a:t>
            </a:r>
            <a:r>
              <a:rPr lang="pt-PT" baseline="0" dirty="0"/>
              <a:t> </a:t>
            </a:r>
            <a:r>
              <a:rPr lang="pt-PT" baseline="0" dirty="0" err="1"/>
              <a:t>that</a:t>
            </a:r>
            <a:r>
              <a:rPr lang="pt-PT" baseline="0" dirty="0"/>
              <a:t> </a:t>
            </a:r>
            <a:r>
              <a:rPr lang="pt-PT" baseline="0" dirty="0" err="1"/>
              <a:t>you</a:t>
            </a:r>
            <a:r>
              <a:rPr lang="pt-PT" baseline="0" dirty="0"/>
              <a:t> </a:t>
            </a:r>
            <a:r>
              <a:rPr lang="pt-PT" baseline="0" dirty="0" err="1"/>
              <a:t>know</a:t>
            </a:r>
            <a:r>
              <a:rPr lang="pt-PT" baseline="0" dirty="0"/>
              <a:t>?</a:t>
            </a:r>
          </a:p>
          <a:p>
            <a:endParaRPr lang="pt-PT" baseline="0"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2</a:t>
            </a:fld>
            <a:endParaRPr lang="pt-PT"/>
          </a:p>
        </p:txBody>
      </p:sp>
    </p:spTree>
    <p:extLst>
      <p:ext uri="{BB962C8B-B14F-4D97-AF65-F5344CB8AC3E}">
        <p14:creationId xmlns:p14="http://schemas.microsoft.com/office/powerpoint/2010/main" val="2256019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 The damage done and the data has already been totally compromised </a:t>
            </a:r>
          </a:p>
          <a:p>
            <a:pPr rtl="0" fontAlgn="base">
              <a:spcBef>
                <a:spcPts val="1200"/>
              </a:spcBef>
              <a:spcAft>
                <a:spcPts val="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 Maintaining the attack hidden and silent to further collect more data or keep the attacker untraceable</a:t>
            </a:r>
          </a:p>
          <a:p>
            <a:endParaRPr lang="en-GB" dirty="0"/>
          </a:p>
        </p:txBody>
      </p:sp>
      <p:sp>
        <p:nvSpPr>
          <p:cNvPr id="4" name="Slide Number Placeholder 3"/>
          <p:cNvSpPr>
            <a:spLocks noGrp="1"/>
          </p:cNvSpPr>
          <p:nvPr>
            <p:ph type="sldNum" sz="quarter" idx="5"/>
          </p:nvPr>
        </p:nvSpPr>
        <p:spPr/>
        <p:txBody>
          <a:bodyPr/>
          <a:lstStyle/>
          <a:p>
            <a:fld id="{F201CE2A-5139-42C2-A959-67B866407DFA}" type="slidenum">
              <a:rPr lang="pt-PT" smtClean="0"/>
              <a:t>26</a:t>
            </a:fld>
            <a:endParaRPr lang="pt-PT"/>
          </a:p>
        </p:txBody>
      </p:sp>
    </p:spTree>
    <p:extLst>
      <p:ext uri="{BB962C8B-B14F-4D97-AF65-F5344CB8AC3E}">
        <p14:creationId xmlns:p14="http://schemas.microsoft.com/office/powerpoint/2010/main" val="4150649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 The damage done and the data has already been totally compromised </a:t>
            </a:r>
          </a:p>
          <a:p>
            <a:pPr rtl="0" fontAlgn="base">
              <a:spcBef>
                <a:spcPts val="1200"/>
              </a:spcBef>
              <a:spcAft>
                <a:spcPts val="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 Maintaining the attack hidden and silent to further collect more data or keep the attacker untraceable</a:t>
            </a:r>
          </a:p>
          <a:p>
            <a:endParaRPr lang="en-GB" dirty="0"/>
          </a:p>
        </p:txBody>
      </p:sp>
      <p:sp>
        <p:nvSpPr>
          <p:cNvPr id="4" name="Slide Number Placeholder 3"/>
          <p:cNvSpPr>
            <a:spLocks noGrp="1"/>
          </p:cNvSpPr>
          <p:nvPr>
            <p:ph type="sldNum" sz="quarter" idx="5"/>
          </p:nvPr>
        </p:nvSpPr>
        <p:spPr/>
        <p:txBody>
          <a:bodyPr/>
          <a:lstStyle/>
          <a:p>
            <a:fld id="{F201CE2A-5139-42C2-A959-67B866407DFA}" type="slidenum">
              <a:rPr lang="pt-PT" smtClean="0"/>
              <a:t>28</a:t>
            </a:fld>
            <a:endParaRPr lang="pt-PT"/>
          </a:p>
        </p:txBody>
      </p:sp>
    </p:spTree>
    <p:extLst>
      <p:ext uri="{BB962C8B-B14F-4D97-AF65-F5344CB8AC3E}">
        <p14:creationId xmlns:p14="http://schemas.microsoft.com/office/powerpoint/2010/main" val="208324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Stuxnet: </a:t>
            </a:r>
            <a:r>
              <a:rPr lang="en-GB" dirty="0"/>
              <a:t>Elaborated government funded and first of its kind attack. To this day still studied as a fine example of the sophistication, well coded and ingenious attack.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2"/>
                </a:solidFill>
                <a:effectLst/>
                <a:latin typeface="+mn-lt"/>
              </a:rPr>
              <a:t>Operation Red October</a:t>
            </a:r>
            <a:r>
              <a:rPr lang="en-US" b="0" i="0" dirty="0">
                <a:solidFill>
                  <a:srgbClr val="202122"/>
                </a:solidFill>
                <a:effectLst/>
                <a:latin typeface="+mn-lt"/>
              </a:rPr>
              <a:t> or </a:t>
            </a:r>
            <a:r>
              <a:rPr lang="en-US" b="1" i="0" dirty="0">
                <a:solidFill>
                  <a:srgbClr val="202122"/>
                </a:solidFill>
                <a:effectLst/>
                <a:latin typeface="+mn-lt"/>
              </a:rPr>
              <a:t>Red October:</a:t>
            </a:r>
            <a:r>
              <a:rPr lang="en-US" b="0" i="0" dirty="0">
                <a:solidFill>
                  <a:srgbClr val="202122"/>
                </a:solidFill>
                <a:effectLst/>
                <a:latin typeface="+mn-lt"/>
              </a:rPr>
              <a:t> was a </a:t>
            </a:r>
            <a:r>
              <a:rPr lang="en-US" b="0" i="0" u="none" strike="noStrike" dirty="0">
                <a:solidFill>
                  <a:schemeClr val="tx1"/>
                </a:solidFill>
                <a:effectLst/>
                <a:latin typeface="+mn-lt"/>
              </a:rPr>
              <a:t>cyberespionage</a:t>
            </a:r>
            <a:r>
              <a:rPr lang="en-US" b="0" i="0" u="none" dirty="0">
                <a:solidFill>
                  <a:schemeClr val="tx1"/>
                </a:solidFill>
                <a:effectLst/>
                <a:latin typeface="+mn-lt"/>
              </a:rPr>
              <a:t> </a:t>
            </a:r>
            <a:r>
              <a:rPr lang="en-US" b="0" i="0" u="none" strike="noStrike" dirty="0">
                <a:solidFill>
                  <a:schemeClr val="tx1"/>
                </a:solidFill>
                <a:effectLst/>
                <a:latin typeface="+mn-lt"/>
              </a:rPr>
              <a:t>malware</a:t>
            </a:r>
            <a:r>
              <a:rPr lang="en-US" b="0" i="0" u="none" dirty="0">
                <a:solidFill>
                  <a:schemeClr val="tx1"/>
                </a:solidFill>
                <a:effectLst/>
                <a:latin typeface="+mn-lt"/>
              </a:rPr>
              <a:t> </a:t>
            </a:r>
            <a:r>
              <a:rPr lang="en-US" b="0" i="0" u="none" strike="noStrike" dirty="0">
                <a:solidFill>
                  <a:schemeClr val="tx1"/>
                </a:solidFill>
                <a:effectLst/>
                <a:latin typeface="+mn-lt"/>
              </a:rPr>
              <a:t>program</a:t>
            </a:r>
            <a:r>
              <a:rPr lang="en-US" b="0" i="0" u="none" dirty="0">
                <a:solidFill>
                  <a:schemeClr val="tx1"/>
                </a:solidFill>
                <a:effectLst/>
                <a:latin typeface="+mn-lt"/>
              </a:rPr>
              <a:t> </a:t>
            </a:r>
            <a:r>
              <a:rPr lang="en-US" b="0" i="0" dirty="0">
                <a:solidFill>
                  <a:srgbClr val="202122"/>
                </a:solidFill>
                <a:effectLst/>
                <a:latin typeface="+mn-lt"/>
              </a:rPr>
              <a:t>discovered in October 2012 and uncovered in January 2013 by Russian firm </a:t>
            </a:r>
            <a:r>
              <a:rPr lang="en-US" b="0" i="0" u="none" strike="noStrike" dirty="0">
                <a:solidFill>
                  <a:srgbClr val="0645AD"/>
                </a:solidFill>
                <a:effectLst/>
                <a:latin typeface="+mn-lt"/>
              </a:rPr>
              <a:t>Kaspersky Lab</a:t>
            </a:r>
            <a:r>
              <a:rPr lang="en-US" b="0" i="0" dirty="0">
                <a:solidFill>
                  <a:srgbClr val="202122"/>
                </a:solidFill>
                <a:effectLst/>
                <a:latin typeface="+mn-lt"/>
              </a:rPr>
              <a:t>. The malware was reportedly operating worldwide for up to five years prior to discovery, transmitting information ranging from diplomatic secrets to personal information, including from mobile devices. The primary vectors used to install the malware were emails containing attached documents that exploited vulnerabilities in </a:t>
            </a:r>
            <a:r>
              <a:rPr lang="en-US" b="0" i="0" u="none" strike="noStrike" dirty="0">
                <a:solidFill>
                  <a:srgbClr val="0645AD"/>
                </a:solidFill>
                <a:effectLst/>
                <a:latin typeface="+mn-lt"/>
              </a:rPr>
              <a:t>Microsoft Word </a:t>
            </a:r>
            <a:r>
              <a:rPr lang="en-US" b="0" i="0" dirty="0">
                <a:solidFill>
                  <a:srgbClr val="202122"/>
                </a:solidFill>
                <a:effectLst/>
                <a:latin typeface="+mn-lt"/>
              </a:rPr>
              <a:t>and </a:t>
            </a:r>
            <a:r>
              <a:rPr lang="en-US" b="0" i="0" u="none" strike="noStrike" dirty="0">
                <a:solidFill>
                  <a:srgbClr val="0645AD"/>
                </a:solidFill>
                <a:effectLst/>
                <a:latin typeface="+mn-lt"/>
              </a:rPr>
              <a:t>Excel</a:t>
            </a:r>
            <a:r>
              <a:rPr lang="en-US" b="0" i="0" dirty="0">
                <a:solidFill>
                  <a:srgbClr val="202122"/>
                </a:solidFill>
                <a:effectLst/>
                <a:latin typeface="+mn-lt"/>
              </a:rPr>
              <a:t>. Later, a webpage was found that exploited a known vulnerability in the Java browser plugin. Red October was termed an advanced cyberespionage campaign intended to target diplomatic, governmental and scientific research organizations worldwide.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202122"/>
                </a:solidFill>
                <a:effectLst/>
                <a:latin typeface="Arial" panose="020B0604020202020204" pitchFamily="34" charset="0"/>
              </a:rPr>
              <a:t>FinFisher</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can be covertly installed on targets' computers by exploiting security lapses in the </a:t>
            </a:r>
            <a:r>
              <a:rPr lang="en-US" b="0" i="0" u="none" strike="noStrike" dirty="0">
                <a:solidFill>
                  <a:srgbClr val="0645AD"/>
                </a:solidFill>
                <a:effectLst/>
                <a:latin typeface="Arial" panose="020B0604020202020204" pitchFamily="34" charset="0"/>
              </a:rPr>
              <a:t>update</a:t>
            </a:r>
            <a:r>
              <a:rPr lang="en-US" b="0" i="0" dirty="0">
                <a:solidFill>
                  <a:srgbClr val="202122"/>
                </a:solidFill>
                <a:effectLst/>
                <a:latin typeface="Arial" panose="020B0604020202020204" pitchFamily="34" charset="0"/>
              </a:rPr>
              <a:t> procedures of non-suspect software. Dubious legality, the company that made </a:t>
            </a:r>
            <a:r>
              <a:rPr lang="en-US" b="0" i="0" dirty="0" err="1">
                <a:solidFill>
                  <a:srgbClr val="202122"/>
                </a:solidFill>
                <a:effectLst/>
                <a:latin typeface="Arial" panose="020B0604020202020204" pitchFamily="34" charset="0"/>
              </a:rPr>
              <a:t>FinFisher</a:t>
            </a:r>
            <a:r>
              <a:rPr lang="en-US" b="0" i="0" dirty="0">
                <a:solidFill>
                  <a:srgbClr val="202122"/>
                </a:solidFill>
                <a:effectLst/>
                <a:latin typeface="Arial" panose="020B0604020202020204" pitchFamily="34" charset="0"/>
              </a:rPr>
              <a:t> possible has been criticized by human rights organizations for selling these capabilities to repressive or non-democratic states known for monitoring and imprisoning political dissidents.</a:t>
            </a:r>
            <a:endParaRPr lang="en-GB" dirty="0">
              <a:latin typeface="+mn-lt"/>
            </a:endParaRPr>
          </a:p>
        </p:txBody>
      </p:sp>
      <p:sp>
        <p:nvSpPr>
          <p:cNvPr id="4" name="Slide Number Placeholder 3"/>
          <p:cNvSpPr>
            <a:spLocks noGrp="1"/>
          </p:cNvSpPr>
          <p:nvPr>
            <p:ph type="sldNum" sz="quarter" idx="5"/>
          </p:nvPr>
        </p:nvSpPr>
        <p:spPr/>
        <p:txBody>
          <a:bodyPr/>
          <a:lstStyle/>
          <a:p>
            <a:fld id="{F201CE2A-5139-42C2-A959-67B866407DFA}" type="slidenum">
              <a:rPr lang="pt-PT" smtClean="0"/>
              <a:t>30</a:t>
            </a:fld>
            <a:endParaRPr lang="pt-PT"/>
          </a:p>
        </p:txBody>
      </p:sp>
    </p:spTree>
    <p:extLst>
      <p:ext uri="{BB962C8B-B14F-4D97-AF65-F5344CB8AC3E}">
        <p14:creationId xmlns:p14="http://schemas.microsoft.com/office/powerpoint/2010/main" val="2780006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Stuxnet: </a:t>
            </a:r>
            <a:r>
              <a:rPr lang="en-GB" dirty="0"/>
              <a:t>Elaborated government funded and first of its kind attack. To this day still studied as a fine example of the sophistication, well coded and ingenious attack.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2"/>
                </a:solidFill>
                <a:effectLst/>
                <a:latin typeface="+mn-lt"/>
              </a:rPr>
              <a:t>Operation Red October</a:t>
            </a:r>
            <a:r>
              <a:rPr lang="en-US" b="0" i="0" dirty="0">
                <a:solidFill>
                  <a:srgbClr val="202122"/>
                </a:solidFill>
                <a:effectLst/>
                <a:latin typeface="+mn-lt"/>
              </a:rPr>
              <a:t> or </a:t>
            </a:r>
            <a:r>
              <a:rPr lang="en-US" b="1" i="0" dirty="0">
                <a:solidFill>
                  <a:srgbClr val="202122"/>
                </a:solidFill>
                <a:effectLst/>
                <a:latin typeface="+mn-lt"/>
              </a:rPr>
              <a:t>Red October:</a:t>
            </a:r>
            <a:r>
              <a:rPr lang="en-US" b="0" i="0" dirty="0">
                <a:solidFill>
                  <a:srgbClr val="202122"/>
                </a:solidFill>
                <a:effectLst/>
                <a:latin typeface="+mn-lt"/>
              </a:rPr>
              <a:t> was a </a:t>
            </a:r>
            <a:r>
              <a:rPr lang="en-US" b="0" i="0" u="none" strike="noStrike" dirty="0">
                <a:solidFill>
                  <a:schemeClr val="tx1"/>
                </a:solidFill>
                <a:effectLst/>
                <a:latin typeface="+mn-lt"/>
              </a:rPr>
              <a:t>cyberespionage</a:t>
            </a:r>
            <a:r>
              <a:rPr lang="en-US" b="0" i="0" u="none" dirty="0">
                <a:solidFill>
                  <a:schemeClr val="tx1"/>
                </a:solidFill>
                <a:effectLst/>
                <a:latin typeface="+mn-lt"/>
              </a:rPr>
              <a:t> </a:t>
            </a:r>
            <a:r>
              <a:rPr lang="en-US" b="0" i="0" u="none" strike="noStrike" dirty="0">
                <a:solidFill>
                  <a:schemeClr val="tx1"/>
                </a:solidFill>
                <a:effectLst/>
                <a:latin typeface="+mn-lt"/>
              </a:rPr>
              <a:t>malware</a:t>
            </a:r>
            <a:r>
              <a:rPr lang="en-US" b="0" i="0" u="none" dirty="0">
                <a:solidFill>
                  <a:schemeClr val="tx1"/>
                </a:solidFill>
                <a:effectLst/>
                <a:latin typeface="+mn-lt"/>
              </a:rPr>
              <a:t> </a:t>
            </a:r>
            <a:r>
              <a:rPr lang="en-US" b="0" i="0" u="none" strike="noStrike" dirty="0">
                <a:solidFill>
                  <a:schemeClr val="tx1"/>
                </a:solidFill>
                <a:effectLst/>
                <a:latin typeface="+mn-lt"/>
              </a:rPr>
              <a:t>program</a:t>
            </a:r>
            <a:r>
              <a:rPr lang="en-US" b="0" i="0" u="none" dirty="0">
                <a:solidFill>
                  <a:schemeClr val="tx1"/>
                </a:solidFill>
                <a:effectLst/>
                <a:latin typeface="+mn-lt"/>
              </a:rPr>
              <a:t> </a:t>
            </a:r>
            <a:r>
              <a:rPr lang="en-US" b="0" i="0" dirty="0">
                <a:solidFill>
                  <a:srgbClr val="202122"/>
                </a:solidFill>
                <a:effectLst/>
                <a:latin typeface="+mn-lt"/>
              </a:rPr>
              <a:t>discovered in October 2012 and uncovered in January 2013 by Russian firm </a:t>
            </a:r>
            <a:r>
              <a:rPr lang="en-US" b="0" i="0" u="none" strike="noStrike" dirty="0">
                <a:solidFill>
                  <a:srgbClr val="0645AD"/>
                </a:solidFill>
                <a:effectLst/>
                <a:latin typeface="+mn-lt"/>
              </a:rPr>
              <a:t>Kaspersky Lab</a:t>
            </a:r>
            <a:r>
              <a:rPr lang="en-US" b="0" i="0" dirty="0">
                <a:solidFill>
                  <a:srgbClr val="202122"/>
                </a:solidFill>
                <a:effectLst/>
                <a:latin typeface="+mn-lt"/>
              </a:rPr>
              <a:t>. The malware was reportedly operating worldwide for up to five years prior to discovery, transmitting information ranging from diplomatic secrets to personal information, including from mobile devices. The primary vectors used to install the malware were emails containing attached documents that exploited vulnerabilities in </a:t>
            </a:r>
            <a:r>
              <a:rPr lang="en-US" b="0" i="0" u="none" strike="noStrike" dirty="0">
                <a:solidFill>
                  <a:srgbClr val="0645AD"/>
                </a:solidFill>
                <a:effectLst/>
                <a:latin typeface="+mn-lt"/>
              </a:rPr>
              <a:t>Microsoft Word </a:t>
            </a:r>
            <a:r>
              <a:rPr lang="en-US" b="0" i="0" dirty="0">
                <a:solidFill>
                  <a:srgbClr val="202122"/>
                </a:solidFill>
                <a:effectLst/>
                <a:latin typeface="+mn-lt"/>
              </a:rPr>
              <a:t>and </a:t>
            </a:r>
            <a:r>
              <a:rPr lang="en-US" b="0" i="0" u="none" strike="noStrike" dirty="0">
                <a:solidFill>
                  <a:srgbClr val="0645AD"/>
                </a:solidFill>
                <a:effectLst/>
                <a:latin typeface="+mn-lt"/>
              </a:rPr>
              <a:t>Excel</a:t>
            </a:r>
            <a:r>
              <a:rPr lang="en-US" b="0" i="0" dirty="0">
                <a:solidFill>
                  <a:srgbClr val="202122"/>
                </a:solidFill>
                <a:effectLst/>
                <a:latin typeface="+mn-lt"/>
              </a:rPr>
              <a:t>. Later, a webpage was found that exploited a known vulnerability in the Java browser plugin. Red October was termed an advanced cyberespionage campaign intended to target diplomatic, governmental and scientific research organizations worldwide.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202122"/>
                </a:solidFill>
                <a:effectLst/>
                <a:latin typeface="Arial" panose="020B0604020202020204" pitchFamily="34" charset="0"/>
              </a:rPr>
              <a:t>FinFisher</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can be covertly installed on targets' computers by exploiting security lapses in the </a:t>
            </a:r>
            <a:r>
              <a:rPr lang="en-US" b="0" i="0" u="none" strike="noStrike" dirty="0">
                <a:solidFill>
                  <a:srgbClr val="0645AD"/>
                </a:solidFill>
                <a:effectLst/>
                <a:latin typeface="Arial" panose="020B0604020202020204" pitchFamily="34" charset="0"/>
              </a:rPr>
              <a:t>update</a:t>
            </a:r>
            <a:r>
              <a:rPr lang="en-US" b="0" i="0" dirty="0">
                <a:solidFill>
                  <a:srgbClr val="202122"/>
                </a:solidFill>
                <a:effectLst/>
                <a:latin typeface="Arial" panose="020B0604020202020204" pitchFamily="34" charset="0"/>
              </a:rPr>
              <a:t> procedures of non-suspect software. Dubious legality, the company that made </a:t>
            </a:r>
            <a:r>
              <a:rPr lang="en-US" b="0" i="0" dirty="0" err="1">
                <a:solidFill>
                  <a:srgbClr val="202122"/>
                </a:solidFill>
                <a:effectLst/>
                <a:latin typeface="Arial" panose="020B0604020202020204" pitchFamily="34" charset="0"/>
              </a:rPr>
              <a:t>FinFisher</a:t>
            </a:r>
            <a:r>
              <a:rPr lang="en-US" b="0" i="0" dirty="0">
                <a:solidFill>
                  <a:srgbClr val="202122"/>
                </a:solidFill>
                <a:effectLst/>
                <a:latin typeface="Arial" panose="020B0604020202020204" pitchFamily="34" charset="0"/>
              </a:rPr>
              <a:t> possible has been criticized by human rights organizations for selling these capabilities to repressive or non-democratic states known for monitoring and imprisoning political dissidents.</a:t>
            </a:r>
            <a:endParaRPr lang="en-GB" dirty="0">
              <a:latin typeface="+mn-lt"/>
            </a:endParaRPr>
          </a:p>
        </p:txBody>
      </p:sp>
      <p:sp>
        <p:nvSpPr>
          <p:cNvPr id="4" name="Slide Number Placeholder 3"/>
          <p:cNvSpPr>
            <a:spLocks noGrp="1"/>
          </p:cNvSpPr>
          <p:nvPr>
            <p:ph type="sldNum" sz="quarter" idx="5"/>
          </p:nvPr>
        </p:nvSpPr>
        <p:spPr/>
        <p:txBody>
          <a:bodyPr/>
          <a:lstStyle/>
          <a:p>
            <a:fld id="{F201CE2A-5139-42C2-A959-67B866407DFA}" type="slidenum">
              <a:rPr lang="pt-PT" smtClean="0"/>
              <a:t>31</a:t>
            </a:fld>
            <a:endParaRPr lang="pt-PT"/>
          </a:p>
        </p:txBody>
      </p:sp>
    </p:spTree>
    <p:extLst>
      <p:ext uri="{BB962C8B-B14F-4D97-AF65-F5344CB8AC3E}">
        <p14:creationId xmlns:p14="http://schemas.microsoft.com/office/powerpoint/2010/main" val="2883352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Stuxnet: </a:t>
            </a:r>
            <a:r>
              <a:rPr lang="en-GB" dirty="0"/>
              <a:t>Elaborated government funded and first of its kind attack. To this day still studied as a fine example of the sophistication, well coded and ingenious attack.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2"/>
                </a:solidFill>
                <a:effectLst/>
                <a:latin typeface="+mn-lt"/>
              </a:rPr>
              <a:t>Operation Red October</a:t>
            </a:r>
            <a:r>
              <a:rPr lang="en-US" b="0" i="0" dirty="0">
                <a:solidFill>
                  <a:srgbClr val="202122"/>
                </a:solidFill>
                <a:effectLst/>
                <a:latin typeface="+mn-lt"/>
              </a:rPr>
              <a:t> or </a:t>
            </a:r>
            <a:r>
              <a:rPr lang="en-US" b="1" i="0" dirty="0">
                <a:solidFill>
                  <a:srgbClr val="202122"/>
                </a:solidFill>
                <a:effectLst/>
                <a:latin typeface="+mn-lt"/>
              </a:rPr>
              <a:t>Red October:</a:t>
            </a:r>
            <a:r>
              <a:rPr lang="en-US" b="0" i="0" dirty="0">
                <a:solidFill>
                  <a:srgbClr val="202122"/>
                </a:solidFill>
                <a:effectLst/>
                <a:latin typeface="+mn-lt"/>
              </a:rPr>
              <a:t> was a </a:t>
            </a:r>
            <a:r>
              <a:rPr lang="en-US" b="0" i="0" u="none" strike="noStrike" dirty="0">
                <a:solidFill>
                  <a:schemeClr val="tx1"/>
                </a:solidFill>
                <a:effectLst/>
                <a:latin typeface="+mn-lt"/>
              </a:rPr>
              <a:t>cyberespionage</a:t>
            </a:r>
            <a:r>
              <a:rPr lang="en-US" b="0" i="0" u="none" dirty="0">
                <a:solidFill>
                  <a:schemeClr val="tx1"/>
                </a:solidFill>
                <a:effectLst/>
                <a:latin typeface="+mn-lt"/>
              </a:rPr>
              <a:t> </a:t>
            </a:r>
            <a:r>
              <a:rPr lang="en-US" b="0" i="0" u="none" strike="noStrike" dirty="0">
                <a:solidFill>
                  <a:schemeClr val="tx1"/>
                </a:solidFill>
                <a:effectLst/>
                <a:latin typeface="+mn-lt"/>
              </a:rPr>
              <a:t>malware</a:t>
            </a:r>
            <a:r>
              <a:rPr lang="en-US" b="0" i="0" u="none" dirty="0">
                <a:solidFill>
                  <a:schemeClr val="tx1"/>
                </a:solidFill>
                <a:effectLst/>
                <a:latin typeface="+mn-lt"/>
              </a:rPr>
              <a:t> </a:t>
            </a:r>
            <a:r>
              <a:rPr lang="en-US" b="0" i="0" u="none" strike="noStrike" dirty="0">
                <a:solidFill>
                  <a:schemeClr val="tx1"/>
                </a:solidFill>
                <a:effectLst/>
                <a:latin typeface="+mn-lt"/>
              </a:rPr>
              <a:t>program</a:t>
            </a:r>
            <a:r>
              <a:rPr lang="en-US" b="0" i="0" u="none" dirty="0">
                <a:solidFill>
                  <a:schemeClr val="tx1"/>
                </a:solidFill>
                <a:effectLst/>
                <a:latin typeface="+mn-lt"/>
              </a:rPr>
              <a:t> </a:t>
            </a:r>
            <a:r>
              <a:rPr lang="en-US" b="0" i="0" dirty="0">
                <a:solidFill>
                  <a:srgbClr val="202122"/>
                </a:solidFill>
                <a:effectLst/>
                <a:latin typeface="+mn-lt"/>
              </a:rPr>
              <a:t>discovered in October 2012 and uncovered in January 2013 by Russian firm </a:t>
            </a:r>
            <a:r>
              <a:rPr lang="en-US" b="0" i="0" u="none" strike="noStrike" dirty="0">
                <a:solidFill>
                  <a:srgbClr val="0645AD"/>
                </a:solidFill>
                <a:effectLst/>
                <a:latin typeface="+mn-lt"/>
              </a:rPr>
              <a:t>Kaspersky Lab</a:t>
            </a:r>
            <a:r>
              <a:rPr lang="en-US" b="0" i="0" dirty="0">
                <a:solidFill>
                  <a:srgbClr val="202122"/>
                </a:solidFill>
                <a:effectLst/>
                <a:latin typeface="+mn-lt"/>
              </a:rPr>
              <a:t>. The malware was reportedly operating worldwide for up to five years prior to discovery, transmitting information ranging from diplomatic secrets to personal information, including from mobile devices. The primary vectors used to install the malware were emails containing attached documents that exploited vulnerabilities in </a:t>
            </a:r>
            <a:r>
              <a:rPr lang="en-US" b="0" i="0" u="none" strike="noStrike" dirty="0">
                <a:solidFill>
                  <a:srgbClr val="0645AD"/>
                </a:solidFill>
                <a:effectLst/>
                <a:latin typeface="+mn-lt"/>
              </a:rPr>
              <a:t>Microsoft Word </a:t>
            </a:r>
            <a:r>
              <a:rPr lang="en-US" b="0" i="0" dirty="0">
                <a:solidFill>
                  <a:srgbClr val="202122"/>
                </a:solidFill>
                <a:effectLst/>
                <a:latin typeface="+mn-lt"/>
              </a:rPr>
              <a:t>and </a:t>
            </a:r>
            <a:r>
              <a:rPr lang="en-US" b="0" i="0" u="none" strike="noStrike" dirty="0">
                <a:solidFill>
                  <a:srgbClr val="0645AD"/>
                </a:solidFill>
                <a:effectLst/>
                <a:latin typeface="+mn-lt"/>
              </a:rPr>
              <a:t>Excel</a:t>
            </a:r>
            <a:r>
              <a:rPr lang="en-US" b="0" i="0" dirty="0">
                <a:solidFill>
                  <a:srgbClr val="202122"/>
                </a:solidFill>
                <a:effectLst/>
                <a:latin typeface="+mn-lt"/>
              </a:rPr>
              <a:t>. Later, a webpage was found that exploited a known vulnerability in the Java browser plugin. Red October was termed an advanced cyberespionage campaign intended to target diplomatic, governmental and scientific research organizations worldwide.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202122"/>
                </a:solidFill>
                <a:effectLst/>
                <a:latin typeface="Arial" panose="020B0604020202020204" pitchFamily="34" charset="0"/>
              </a:rPr>
              <a:t>FinFisher</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can be covertly installed on targets' computers by exploiting security lapses in the </a:t>
            </a:r>
            <a:r>
              <a:rPr lang="en-US" b="0" i="0" u="none" strike="noStrike" dirty="0">
                <a:solidFill>
                  <a:srgbClr val="0645AD"/>
                </a:solidFill>
                <a:effectLst/>
                <a:latin typeface="Arial" panose="020B0604020202020204" pitchFamily="34" charset="0"/>
              </a:rPr>
              <a:t>update</a:t>
            </a:r>
            <a:r>
              <a:rPr lang="en-US" b="0" i="0" dirty="0">
                <a:solidFill>
                  <a:srgbClr val="202122"/>
                </a:solidFill>
                <a:effectLst/>
                <a:latin typeface="Arial" panose="020B0604020202020204" pitchFamily="34" charset="0"/>
              </a:rPr>
              <a:t> procedures of non-suspect software. Dubious legality, the company that made </a:t>
            </a:r>
            <a:r>
              <a:rPr lang="en-US" b="0" i="0" dirty="0" err="1">
                <a:solidFill>
                  <a:srgbClr val="202122"/>
                </a:solidFill>
                <a:effectLst/>
                <a:latin typeface="Arial" panose="020B0604020202020204" pitchFamily="34" charset="0"/>
              </a:rPr>
              <a:t>FinFisher</a:t>
            </a:r>
            <a:r>
              <a:rPr lang="en-US" b="0" i="0" dirty="0">
                <a:solidFill>
                  <a:srgbClr val="202122"/>
                </a:solidFill>
                <a:effectLst/>
                <a:latin typeface="Arial" panose="020B0604020202020204" pitchFamily="34" charset="0"/>
              </a:rPr>
              <a:t> possible has been criticized by human rights organizations for selling these capabilities to repressive or non-democratic states known for monitoring and imprisoning political dissidents.</a:t>
            </a:r>
            <a:endParaRPr lang="en-GB" dirty="0">
              <a:latin typeface="+mn-lt"/>
            </a:endParaRPr>
          </a:p>
        </p:txBody>
      </p:sp>
      <p:sp>
        <p:nvSpPr>
          <p:cNvPr id="4" name="Slide Number Placeholder 3"/>
          <p:cNvSpPr>
            <a:spLocks noGrp="1"/>
          </p:cNvSpPr>
          <p:nvPr>
            <p:ph type="sldNum" sz="quarter" idx="5"/>
          </p:nvPr>
        </p:nvSpPr>
        <p:spPr/>
        <p:txBody>
          <a:bodyPr/>
          <a:lstStyle/>
          <a:p>
            <a:fld id="{F201CE2A-5139-42C2-A959-67B866407DFA}" type="slidenum">
              <a:rPr lang="pt-PT" smtClean="0"/>
              <a:t>32</a:t>
            </a:fld>
            <a:endParaRPr lang="pt-PT"/>
          </a:p>
        </p:txBody>
      </p:sp>
    </p:spTree>
    <p:extLst>
      <p:ext uri="{BB962C8B-B14F-4D97-AF65-F5344CB8AC3E}">
        <p14:creationId xmlns:p14="http://schemas.microsoft.com/office/powerpoint/2010/main" val="4234934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Stuxnet: </a:t>
            </a:r>
            <a:r>
              <a:rPr lang="en-GB" dirty="0"/>
              <a:t>Elaborated government funded and first of its kind attack. To this day still studied as a fine example of the sophistication, well coded and ingenious attack.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2"/>
                </a:solidFill>
                <a:effectLst/>
                <a:latin typeface="+mn-lt"/>
              </a:rPr>
              <a:t>Operation Red October</a:t>
            </a:r>
            <a:r>
              <a:rPr lang="en-US" b="0" i="0" dirty="0">
                <a:solidFill>
                  <a:srgbClr val="202122"/>
                </a:solidFill>
                <a:effectLst/>
                <a:latin typeface="+mn-lt"/>
              </a:rPr>
              <a:t> or </a:t>
            </a:r>
            <a:r>
              <a:rPr lang="en-US" b="1" i="0" dirty="0">
                <a:solidFill>
                  <a:srgbClr val="202122"/>
                </a:solidFill>
                <a:effectLst/>
                <a:latin typeface="+mn-lt"/>
              </a:rPr>
              <a:t>Red October:</a:t>
            </a:r>
            <a:r>
              <a:rPr lang="en-US" b="0" i="0" dirty="0">
                <a:solidFill>
                  <a:srgbClr val="202122"/>
                </a:solidFill>
                <a:effectLst/>
                <a:latin typeface="+mn-lt"/>
              </a:rPr>
              <a:t> was a </a:t>
            </a:r>
            <a:r>
              <a:rPr lang="en-US" b="0" i="0" u="none" strike="noStrike" dirty="0">
                <a:solidFill>
                  <a:schemeClr val="tx1"/>
                </a:solidFill>
                <a:effectLst/>
                <a:latin typeface="+mn-lt"/>
              </a:rPr>
              <a:t>cyberespionage</a:t>
            </a:r>
            <a:r>
              <a:rPr lang="en-US" b="0" i="0" u="none" dirty="0">
                <a:solidFill>
                  <a:schemeClr val="tx1"/>
                </a:solidFill>
                <a:effectLst/>
                <a:latin typeface="+mn-lt"/>
              </a:rPr>
              <a:t> </a:t>
            </a:r>
            <a:r>
              <a:rPr lang="en-US" b="0" i="0" u="none" strike="noStrike" dirty="0">
                <a:solidFill>
                  <a:schemeClr val="tx1"/>
                </a:solidFill>
                <a:effectLst/>
                <a:latin typeface="+mn-lt"/>
              </a:rPr>
              <a:t>malware</a:t>
            </a:r>
            <a:r>
              <a:rPr lang="en-US" b="0" i="0" u="none" dirty="0">
                <a:solidFill>
                  <a:schemeClr val="tx1"/>
                </a:solidFill>
                <a:effectLst/>
                <a:latin typeface="+mn-lt"/>
              </a:rPr>
              <a:t> </a:t>
            </a:r>
            <a:r>
              <a:rPr lang="en-US" b="0" i="0" u="none" strike="noStrike" dirty="0">
                <a:solidFill>
                  <a:schemeClr val="tx1"/>
                </a:solidFill>
                <a:effectLst/>
                <a:latin typeface="+mn-lt"/>
              </a:rPr>
              <a:t>program</a:t>
            </a:r>
            <a:r>
              <a:rPr lang="en-US" b="0" i="0" u="none" dirty="0">
                <a:solidFill>
                  <a:schemeClr val="tx1"/>
                </a:solidFill>
                <a:effectLst/>
                <a:latin typeface="+mn-lt"/>
              </a:rPr>
              <a:t> </a:t>
            </a:r>
            <a:r>
              <a:rPr lang="en-US" b="0" i="0" dirty="0">
                <a:solidFill>
                  <a:srgbClr val="202122"/>
                </a:solidFill>
                <a:effectLst/>
                <a:latin typeface="+mn-lt"/>
              </a:rPr>
              <a:t>discovered in October 2012 and uncovered in January 2013 by Russian firm </a:t>
            </a:r>
            <a:r>
              <a:rPr lang="en-US" b="0" i="0" u="none" strike="noStrike" dirty="0">
                <a:solidFill>
                  <a:srgbClr val="0645AD"/>
                </a:solidFill>
                <a:effectLst/>
                <a:latin typeface="+mn-lt"/>
              </a:rPr>
              <a:t>Kaspersky Lab</a:t>
            </a:r>
            <a:r>
              <a:rPr lang="en-US" b="0" i="0" dirty="0">
                <a:solidFill>
                  <a:srgbClr val="202122"/>
                </a:solidFill>
                <a:effectLst/>
                <a:latin typeface="+mn-lt"/>
              </a:rPr>
              <a:t>. The malware was reportedly operating worldwide for up to five years prior to discovery, transmitting information ranging from diplomatic secrets to personal information, including from mobile devices. The primary vectors used to install the malware were emails containing attached documents that exploited vulnerabilities in </a:t>
            </a:r>
            <a:r>
              <a:rPr lang="en-US" b="0" i="0" u="none" strike="noStrike" dirty="0">
                <a:solidFill>
                  <a:srgbClr val="0645AD"/>
                </a:solidFill>
                <a:effectLst/>
                <a:latin typeface="+mn-lt"/>
              </a:rPr>
              <a:t>Microsoft Word </a:t>
            </a:r>
            <a:r>
              <a:rPr lang="en-US" b="0" i="0" dirty="0">
                <a:solidFill>
                  <a:srgbClr val="202122"/>
                </a:solidFill>
                <a:effectLst/>
                <a:latin typeface="+mn-lt"/>
              </a:rPr>
              <a:t>and </a:t>
            </a:r>
            <a:r>
              <a:rPr lang="en-US" b="0" i="0" u="none" strike="noStrike" dirty="0">
                <a:solidFill>
                  <a:srgbClr val="0645AD"/>
                </a:solidFill>
                <a:effectLst/>
                <a:latin typeface="+mn-lt"/>
              </a:rPr>
              <a:t>Excel</a:t>
            </a:r>
            <a:r>
              <a:rPr lang="en-US" b="0" i="0" dirty="0">
                <a:solidFill>
                  <a:srgbClr val="202122"/>
                </a:solidFill>
                <a:effectLst/>
                <a:latin typeface="+mn-lt"/>
              </a:rPr>
              <a:t>. Later, a webpage was found that exploited a known vulnerability in the Java browser plugin. Red October was termed an advanced cyberespionage campaign intended to target diplomatic, governmental and scientific research organizations worldwide.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202122"/>
                </a:solidFill>
                <a:effectLst/>
                <a:latin typeface="Arial" panose="020B0604020202020204" pitchFamily="34" charset="0"/>
              </a:rPr>
              <a:t>FinFisher</a:t>
            </a:r>
            <a:r>
              <a:rPr lang="en-US"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can be covertly installed on targets' computers by exploiting security lapses in the </a:t>
            </a:r>
            <a:r>
              <a:rPr lang="en-US" b="0" i="0" u="none" strike="noStrike" dirty="0">
                <a:solidFill>
                  <a:srgbClr val="0645AD"/>
                </a:solidFill>
                <a:effectLst/>
                <a:latin typeface="Arial" panose="020B0604020202020204" pitchFamily="34" charset="0"/>
              </a:rPr>
              <a:t>update</a:t>
            </a:r>
            <a:r>
              <a:rPr lang="en-US" b="0" i="0" dirty="0">
                <a:solidFill>
                  <a:srgbClr val="202122"/>
                </a:solidFill>
                <a:effectLst/>
                <a:latin typeface="Arial" panose="020B0604020202020204" pitchFamily="34" charset="0"/>
              </a:rPr>
              <a:t> procedures of non-suspect software. Dubious legality, the company that made </a:t>
            </a:r>
            <a:r>
              <a:rPr lang="en-US" b="0" i="0" dirty="0" err="1">
                <a:solidFill>
                  <a:srgbClr val="202122"/>
                </a:solidFill>
                <a:effectLst/>
                <a:latin typeface="Arial" panose="020B0604020202020204" pitchFamily="34" charset="0"/>
              </a:rPr>
              <a:t>FinFisher</a:t>
            </a:r>
            <a:r>
              <a:rPr lang="en-US" b="0" i="0" dirty="0">
                <a:solidFill>
                  <a:srgbClr val="202122"/>
                </a:solidFill>
                <a:effectLst/>
                <a:latin typeface="Arial" panose="020B0604020202020204" pitchFamily="34" charset="0"/>
              </a:rPr>
              <a:t> possible has been criticized by human rights organizations for selling these capabilities to repressive or non-democratic states known for monitoring and imprisoning political dissidents.</a:t>
            </a:r>
            <a:endParaRPr lang="en-GB" dirty="0">
              <a:latin typeface="+mn-lt"/>
            </a:endParaRPr>
          </a:p>
        </p:txBody>
      </p:sp>
      <p:sp>
        <p:nvSpPr>
          <p:cNvPr id="4" name="Slide Number Placeholder 3"/>
          <p:cNvSpPr>
            <a:spLocks noGrp="1"/>
          </p:cNvSpPr>
          <p:nvPr>
            <p:ph type="sldNum" sz="quarter" idx="5"/>
          </p:nvPr>
        </p:nvSpPr>
        <p:spPr/>
        <p:txBody>
          <a:bodyPr/>
          <a:lstStyle/>
          <a:p>
            <a:fld id="{F201CE2A-5139-42C2-A959-67B866407DFA}" type="slidenum">
              <a:rPr lang="pt-PT" smtClean="0"/>
              <a:t>33</a:t>
            </a:fld>
            <a:endParaRPr lang="pt-PT"/>
          </a:p>
        </p:txBody>
      </p:sp>
    </p:spTree>
    <p:extLst>
      <p:ext uri="{BB962C8B-B14F-4D97-AF65-F5344CB8AC3E}">
        <p14:creationId xmlns:p14="http://schemas.microsoft.com/office/powerpoint/2010/main" val="649338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Arial" panose="020B0604020202020204" pitchFamily="34" charset="0"/>
              </a:rPr>
              <a:t>Regularly patched (Against zero day vulnerabilities)</a:t>
            </a:r>
          </a:p>
          <a:p>
            <a:pPr rtl="0">
              <a:spcBef>
                <a:spcPts val="1200"/>
              </a:spcBef>
              <a:spcAft>
                <a:spcPts val="1200"/>
              </a:spcAft>
            </a:pPr>
            <a:endParaRPr lang="en-US" sz="1200" b="0" i="0" u="none" strike="noStrike" dirty="0">
              <a:solidFill>
                <a:srgbClr val="000000"/>
              </a:solidFill>
              <a:effectLst/>
              <a:latin typeface="Arial" panose="020B0604020202020204" pitchFamily="34" charset="0"/>
            </a:endParaRPr>
          </a:p>
          <a:p>
            <a:pPr rtl="0">
              <a:spcBef>
                <a:spcPts val="1200"/>
              </a:spcBef>
              <a:spcAft>
                <a:spcPts val="1200"/>
              </a:spcAft>
            </a:pPr>
            <a:r>
              <a:rPr lang="en-US" sz="1200" b="0" i="0" u="none" strike="noStrike" dirty="0">
                <a:solidFill>
                  <a:srgbClr val="000000"/>
                </a:solidFill>
                <a:effectLst/>
                <a:latin typeface="Arial" panose="020B0604020202020204" pitchFamily="34" charset="0"/>
              </a:rPr>
              <a:t>Well trained employees (Against social engineering attacks)</a:t>
            </a:r>
            <a:endParaRPr lang="en-US" b="0" dirty="0">
              <a:effectLst/>
            </a:endParaRPr>
          </a:p>
          <a:p>
            <a:endParaRPr lang="en-GB" dirty="0"/>
          </a:p>
        </p:txBody>
      </p:sp>
      <p:sp>
        <p:nvSpPr>
          <p:cNvPr id="4" name="Slide Number Placeholder 3"/>
          <p:cNvSpPr>
            <a:spLocks noGrp="1"/>
          </p:cNvSpPr>
          <p:nvPr>
            <p:ph type="sldNum" sz="quarter" idx="5"/>
          </p:nvPr>
        </p:nvSpPr>
        <p:spPr/>
        <p:txBody>
          <a:bodyPr/>
          <a:lstStyle/>
          <a:p>
            <a:fld id="{F201CE2A-5139-42C2-A959-67B866407DFA}" type="slidenum">
              <a:rPr lang="pt-PT" smtClean="0"/>
              <a:t>35</a:t>
            </a:fld>
            <a:endParaRPr lang="pt-PT"/>
          </a:p>
        </p:txBody>
      </p:sp>
    </p:spTree>
    <p:extLst>
      <p:ext uri="{BB962C8B-B14F-4D97-AF65-F5344CB8AC3E}">
        <p14:creationId xmlns:p14="http://schemas.microsoft.com/office/powerpoint/2010/main" val="84369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rtl="0" fontAlgn="base">
              <a:spcBef>
                <a:spcPts val="1000"/>
              </a:spcBef>
              <a:spcAft>
                <a:spcPts val="1000"/>
              </a:spcAft>
              <a:buFont typeface="Arial" panose="020B0604020202020204" pitchFamily="34" charset="0"/>
              <a:buChar char="•"/>
            </a:pPr>
            <a:r>
              <a:rPr lang="en-US" sz="1200" b="0" i="0" u="none" strike="noStrike" dirty="0" smtClean="0">
                <a:solidFill>
                  <a:srgbClr val="000000"/>
                </a:solidFill>
                <a:effectLst/>
                <a:latin typeface="Arial" panose="020B0604020202020204" pitchFamily="34" charset="0"/>
              </a:rPr>
              <a:t>We only know about some of these threats because they were discovered</a:t>
            </a:r>
          </a:p>
          <a:p>
            <a:pPr rtl="0" fontAlgn="base">
              <a:spcBef>
                <a:spcPts val="1000"/>
              </a:spcBef>
              <a:spcAft>
                <a:spcPts val="1000"/>
              </a:spcAft>
              <a:buFont typeface="Arial" panose="020B0604020202020204" pitchFamily="34" charset="0"/>
              <a:buChar char="•"/>
            </a:pPr>
            <a:r>
              <a:rPr lang="en-US" sz="1200" b="0" i="0" u="none" strike="noStrike" dirty="0" smtClean="0">
                <a:solidFill>
                  <a:srgbClr val="000000"/>
                </a:solidFill>
                <a:effectLst/>
                <a:latin typeface="Arial" panose="020B0604020202020204" pitchFamily="34" charset="0"/>
              </a:rPr>
              <a:t>Sometimes we don’t even know who’s behind these attacks, until the perpetrators acknowledge it. There are still APTs active since their inception. Example: </a:t>
            </a:r>
            <a:r>
              <a:rPr lang="en-US" sz="1200" b="0" i="0" u="none" strike="noStrike" dirty="0" err="1" smtClean="0">
                <a:solidFill>
                  <a:srgbClr val="000000"/>
                </a:solidFill>
                <a:effectLst/>
                <a:latin typeface="Arial" panose="020B0604020202020204" pitchFamily="34" charset="0"/>
              </a:rPr>
              <a:t>FinSpy</a:t>
            </a:r>
            <a:r>
              <a:rPr lang="en-US" sz="1200" b="0" i="0" u="none" strike="noStrike" dirty="0" smtClean="0">
                <a:solidFill>
                  <a:srgbClr val="000000"/>
                </a:solidFill>
                <a:effectLst/>
                <a:latin typeface="Arial" panose="020B0604020202020204" pitchFamily="34" charset="0"/>
              </a:rPr>
              <a:t>. Even though these attacks are massively expensive, anyone can in theory buy and use it, with enough funds and knowledge.</a:t>
            </a:r>
          </a:p>
          <a:p>
            <a:pPr rtl="0" fontAlgn="base">
              <a:spcBef>
                <a:spcPts val="1000"/>
              </a:spcBef>
              <a:spcAft>
                <a:spcPts val="1000"/>
              </a:spcAft>
              <a:buFont typeface="Arial" panose="020B0604020202020204" pitchFamily="34" charset="0"/>
              <a:buChar char="•"/>
            </a:pPr>
            <a:r>
              <a:rPr lang="en-US" sz="1200" b="0" i="0" u="none" strike="noStrike" dirty="0" smtClean="0">
                <a:solidFill>
                  <a:srgbClr val="000000"/>
                </a:solidFill>
                <a:effectLst/>
                <a:latin typeface="Arial" panose="020B0604020202020204" pitchFamily="34" charset="0"/>
              </a:rPr>
              <a:t>The types of attacks are always evolving and sometimes are very wide in their attacks or specific like </a:t>
            </a:r>
            <a:r>
              <a:rPr lang="en-US" sz="1200" b="0" i="0" u="none" strike="noStrike" dirty="0" err="1" smtClean="0">
                <a:solidFill>
                  <a:srgbClr val="000000"/>
                </a:solidFill>
                <a:effectLst/>
                <a:latin typeface="Arial" panose="020B0604020202020204" pitchFamily="34" charset="0"/>
              </a:rPr>
              <a:t>Stuxnet</a:t>
            </a:r>
            <a:endParaRPr lang="en-US" sz="1200" b="0" i="0" u="none" strike="noStrike" dirty="0" smtClean="0">
              <a:solidFill>
                <a:srgbClr val="000000"/>
              </a:solidFill>
              <a:effectLst/>
              <a:latin typeface="Arial" panose="020B0604020202020204" pitchFamily="34" charset="0"/>
            </a:endParaRPr>
          </a:p>
          <a:p>
            <a:pPr rtl="0" fontAlgn="base">
              <a:spcBef>
                <a:spcPts val="1000"/>
              </a:spcBef>
              <a:spcAft>
                <a:spcPts val="1000"/>
              </a:spcAft>
              <a:buFont typeface="Arial" panose="020B0604020202020204" pitchFamily="34" charset="0"/>
              <a:buChar char="•"/>
            </a:pPr>
            <a:r>
              <a:rPr lang="en-US" sz="1200" b="0" i="0" u="none" strike="noStrike" dirty="0" smtClean="0">
                <a:solidFill>
                  <a:srgbClr val="000000"/>
                </a:solidFill>
                <a:effectLst/>
                <a:latin typeface="Arial" panose="020B0604020202020204" pitchFamily="34" charset="0"/>
              </a:rPr>
              <a:t>They are a minuscule part of the cyber attacks but they are the most successful and cause the most damage when and if they are found.</a:t>
            </a:r>
          </a:p>
          <a:p>
            <a:pPr rtl="0" fontAlgn="base">
              <a:spcBef>
                <a:spcPts val="1000"/>
              </a:spcBef>
              <a:spcAft>
                <a:spcPts val="1000"/>
              </a:spcAft>
              <a:buFont typeface="Arial" panose="020B0604020202020204" pitchFamily="34" charset="0"/>
              <a:buChar char="•"/>
            </a:pPr>
            <a:r>
              <a:rPr lang="en-US" sz="1200" b="0" i="0" u="none" strike="noStrike" dirty="0" smtClean="0">
                <a:solidFill>
                  <a:srgbClr val="000000"/>
                </a:solidFill>
                <a:effectLst/>
                <a:latin typeface="Arial" panose="020B0604020202020204" pitchFamily="34" charset="0"/>
              </a:rPr>
              <a:t>The attackers use a variety of vectors to ensure success</a:t>
            </a:r>
          </a:p>
          <a:p>
            <a:pPr rtl="0" fontAlgn="base">
              <a:spcBef>
                <a:spcPts val="0"/>
              </a:spcBef>
              <a:spcAft>
                <a:spcPts val="0"/>
              </a:spcAft>
              <a:buFont typeface="Arial" panose="020B0604020202020204" pitchFamily="34" charset="0"/>
              <a:buChar char="•"/>
            </a:pPr>
            <a:r>
              <a:rPr lang="en-US" sz="1200" b="0" i="0" u="none" strike="noStrike" dirty="0" smtClean="0">
                <a:solidFill>
                  <a:srgbClr val="000000"/>
                </a:solidFill>
                <a:effectLst/>
                <a:latin typeface="Arial" panose="020B0604020202020204" pitchFamily="34" charset="0"/>
              </a:rPr>
              <a:t>The attackers are patient and dedicated. They keep their attacks silent. They know the long term and short term gains of their attacks. </a:t>
            </a:r>
          </a:p>
          <a:p>
            <a:pPr algn="just" rtl="0" fontAlgn="base">
              <a:spcBef>
                <a:spcPts val="0"/>
              </a:spcBef>
              <a:spcAft>
                <a:spcPts val="0"/>
              </a:spcAft>
              <a:buFont typeface="Arial" panose="020B0604020202020204" pitchFamily="34" charset="0"/>
              <a:buChar char="•"/>
            </a:pPr>
            <a:r>
              <a:rPr lang="en-US" sz="1200" b="0" i="0" u="none" strike="noStrike" dirty="0" smtClean="0">
                <a:solidFill>
                  <a:srgbClr val="000000"/>
                </a:solidFill>
                <a:effectLst/>
                <a:latin typeface="Arial" panose="020B0604020202020204" pitchFamily="34" charset="0"/>
              </a:rPr>
              <a:t>At some point, your organization will be attacked</a:t>
            </a:r>
          </a:p>
          <a:p>
            <a:pPr rtl="0" fontAlgn="base">
              <a:spcBef>
                <a:spcPts val="0"/>
              </a:spcBef>
              <a:spcAft>
                <a:spcPts val="1000"/>
              </a:spcAft>
              <a:buFont typeface="Arial" panose="020B0604020202020204" pitchFamily="34" charset="0"/>
              <a:buChar char="•"/>
            </a:pPr>
            <a:r>
              <a:rPr lang="en-US" sz="1200" b="0" i="0" u="none" strike="noStrike" dirty="0" smtClean="0">
                <a:solidFill>
                  <a:srgbClr val="000000"/>
                </a:solidFill>
                <a:effectLst/>
                <a:latin typeface="Arial" panose="020B0604020202020204" pitchFamily="34" charset="0"/>
              </a:rPr>
              <a:t>The bigger the organization, the more valuable it is.</a:t>
            </a:r>
          </a:p>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37</a:t>
            </a:fld>
            <a:endParaRPr lang="pt-PT"/>
          </a:p>
        </p:txBody>
      </p:sp>
    </p:spTree>
    <p:extLst>
      <p:ext uri="{BB962C8B-B14F-4D97-AF65-F5344CB8AC3E}">
        <p14:creationId xmlns:p14="http://schemas.microsoft.com/office/powerpoint/2010/main" val="1488073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spcBef>
                <a:spcPts val="1200"/>
              </a:spcBef>
              <a:spcAft>
                <a:spcPts val="1200"/>
              </a:spcAft>
              <a:buFont typeface="Wingdings" panose="05000000000000000000" pitchFamily="2" charset="2"/>
              <a:buChar char="Ø"/>
            </a:pPr>
            <a:r>
              <a:rPr lang="en-US" sz="1200" dirty="0" smtClean="0">
                <a:solidFill>
                  <a:srgbClr val="000000"/>
                </a:solidFill>
              </a:rPr>
              <a:t>Sophisticated attack techniques and exploits, in a creative way</a:t>
            </a:r>
            <a:endParaRPr lang="en-US" sz="1200" dirty="0" smtClean="0"/>
          </a:p>
          <a:p>
            <a:pPr>
              <a:spcBef>
                <a:spcPts val="1200"/>
              </a:spcBef>
              <a:spcAft>
                <a:spcPts val="1200"/>
              </a:spcAft>
              <a:buFont typeface="Wingdings" panose="05000000000000000000" pitchFamily="2" charset="2"/>
              <a:buChar char="Ø"/>
            </a:pPr>
            <a:r>
              <a:rPr lang="en-US" sz="1200" dirty="0" smtClean="0">
                <a:solidFill>
                  <a:srgbClr val="000000"/>
                </a:solidFill>
              </a:rPr>
              <a:t>Victims are usually Governments, hospitals, financial institutions</a:t>
            </a:r>
            <a:endParaRPr lang="en-US" sz="1200" dirty="0" smtClean="0"/>
          </a:p>
          <a:p>
            <a:pPr>
              <a:spcBef>
                <a:spcPts val="1200"/>
              </a:spcBef>
              <a:spcAft>
                <a:spcPts val="1200"/>
              </a:spcAft>
              <a:buFont typeface="Wingdings" panose="05000000000000000000" pitchFamily="2" charset="2"/>
              <a:buChar char="Ø"/>
            </a:pPr>
            <a:r>
              <a:rPr lang="en-US" sz="1200" dirty="0" smtClean="0">
                <a:solidFill>
                  <a:srgbClr val="000000"/>
                </a:solidFill>
              </a:rPr>
              <a:t>Write their own exploits</a:t>
            </a:r>
            <a:endParaRPr lang="en-US" sz="1200" dirty="0" smtClean="0"/>
          </a:p>
          <a:p>
            <a:pPr>
              <a:spcBef>
                <a:spcPts val="1200"/>
              </a:spcBef>
              <a:spcAft>
                <a:spcPts val="1200"/>
              </a:spcAft>
              <a:buFont typeface="Wingdings" panose="05000000000000000000" pitchFamily="2" charset="2"/>
              <a:buChar char="Ø"/>
            </a:pPr>
            <a:r>
              <a:rPr lang="en-US" sz="1200" dirty="0" smtClean="0">
                <a:solidFill>
                  <a:srgbClr val="000000"/>
                </a:solidFill>
              </a:rPr>
              <a:t>Chain together multiple zero-days in a single attack</a:t>
            </a:r>
          </a:p>
          <a:p>
            <a:pPr>
              <a:spcBef>
                <a:spcPts val="1200"/>
              </a:spcBef>
              <a:spcAft>
                <a:spcPts val="1200"/>
              </a:spcAft>
              <a:buFont typeface="Wingdings" panose="05000000000000000000" pitchFamily="2" charset="2"/>
              <a:buChar char="Ø"/>
            </a:pPr>
            <a:r>
              <a:rPr lang="en-US" sz="1200" dirty="0" smtClean="0">
                <a:solidFill>
                  <a:srgbClr val="000000"/>
                </a:solidFill>
              </a:rPr>
              <a:t>Don’t hide the attack after done</a:t>
            </a:r>
            <a:endParaRPr lang="en-US" sz="1200" dirty="0" smtClean="0"/>
          </a:p>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4</a:t>
            </a:fld>
            <a:endParaRPr lang="pt-PT"/>
          </a:p>
        </p:txBody>
      </p:sp>
    </p:spTree>
    <p:extLst>
      <p:ext uri="{BB962C8B-B14F-4D97-AF65-F5344CB8AC3E}">
        <p14:creationId xmlns:p14="http://schemas.microsoft.com/office/powerpoint/2010/main" val="279602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457200" marR="0" lvl="0" indent="-457200" algn="l" defTabSz="914400" rtl="0" eaLnBrk="1" fontAlgn="auto" latinLnBrk="0" hangingPunct="1">
              <a:lnSpc>
                <a:spcPct val="100000"/>
              </a:lnSpc>
              <a:spcBef>
                <a:spcPts val="1200"/>
              </a:spcBef>
              <a:spcAft>
                <a:spcPts val="1200"/>
              </a:spcAft>
              <a:buClrTx/>
              <a:buSzTx/>
              <a:buFont typeface="Wingdings" panose="05000000000000000000" pitchFamily="2" charset="2"/>
              <a:buChar char="Ø"/>
              <a:tabLst/>
              <a:defRPr/>
            </a:pPr>
            <a:r>
              <a:rPr lang="en-US" sz="1200" b="0" i="0" u="none" strike="noStrike" dirty="0" smtClean="0">
                <a:solidFill>
                  <a:srgbClr val="000000"/>
                </a:solidFill>
                <a:effectLst/>
              </a:rPr>
              <a:t>Attacker will keep trying until he succeeds</a:t>
            </a:r>
          </a:p>
          <a:p>
            <a:pPr marL="457200" indent="-457200" algn="l" rtl="0">
              <a:spcBef>
                <a:spcPts val="1200"/>
              </a:spcBef>
              <a:spcAft>
                <a:spcPts val="1200"/>
              </a:spcAft>
              <a:buFont typeface="Wingdings" panose="05000000000000000000" pitchFamily="2" charset="2"/>
              <a:buChar char="Ø"/>
            </a:pPr>
            <a:endParaRPr lang="en-US" sz="1200" b="0" i="0" u="none" strike="noStrike" dirty="0" smtClean="0">
              <a:solidFill>
                <a:srgbClr val="000000"/>
              </a:solidFill>
              <a:effectLst/>
            </a:endParaRPr>
          </a:p>
          <a:p>
            <a:pPr marL="457200" indent="-457200" algn="l" rtl="0">
              <a:spcBef>
                <a:spcPts val="1200"/>
              </a:spcBef>
              <a:spcAft>
                <a:spcPts val="1200"/>
              </a:spcAft>
              <a:buFont typeface="Wingdings" panose="05000000000000000000" pitchFamily="2" charset="2"/>
              <a:buChar char="Ø"/>
            </a:pPr>
            <a:r>
              <a:rPr lang="en-US" sz="1200" b="0" i="0" u="none" strike="noStrike" dirty="0" smtClean="0">
                <a:solidFill>
                  <a:srgbClr val="000000"/>
                </a:solidFill>
                <a:effectLst/>
              </a:rPr>
              <a:t>Able to distinguish between short and long term gains; they usually pick the latter to maintain their control and deepen it within the system.</a:t>
            </a:r>
            <a:endParaRPr lang="en-US" sz="1200" b="0" dirty="0" smtClean="0">
              <a:effectLst/>
            </a:endParaRPr>
          </a:p>
          <a:p>
            <a:pPr marL="0" indent="0" algn="l" rtl="0">
              <a:spcBef>
                <a:spcPts val="1200"/>
              </a:spcBef>
              <a:spcAft>
                <a:spcPts val="1200"/>
              </a:spcAft>
              <a:buNone/>
            </a:pPr>
            <a:endParaRPr lang="en-US" b="0" dirty="0" smtClean="0">
              <a:effectLst/>
            </a:endParaRPr>
          </a:p>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5</a:t>
            </a:fld>
            <a:endParaRPr lang="pt-PT"/>
          </a:p>
        </p:txBody>
      </p:sp>
    </p:spTree>
    <p:extLst>
      <p:ext uri="{BB962C8B-B14F-4D97-AF65-F5344CB8AC3E}">
        <p14:creationId xmlns:p14="http://schemas.microsoft.com/office/powerpoint/2010/main" val="1409781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rPr>
              <a:t>Has a motive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smtClean="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rPr>
              <a:t>Focused attacks</a:t>
            </a:r>
            <a:endParaRPr lang="en-US" sz="1200" b="0"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smtClean="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rPr>
              <a:t>Orchestrated by a large organization or a well funded group</a:t>
            </a:r>
            <a:endParaRPr lang="en-US" sz="1200" b="0" dirty="0" smtClean="0">
              <a:effectLst/>
            </a:endParaRPr>
          </a:p>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6</a:t>
            </a:fld>
            <a:endParaRPr lang="pt-PT"/>
          </a:p>
        </p:txBody>
      </p:sp>
    </p:spTree>
    <p:extLst>
      <p:ext uri="{BB962C8B-B14F-4D97-AF65-F5344CB8AC3E}">
        <p14:creationId xmlns:p14="http://schemas.microsoft.com/office/powerpoint/2010/main" val="169294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err="1" smtClean="0"/>
              <a:t>An</a:t>
            </a:r>
            <a:r>
              <a:rPr lang="pt-PT" dirty="0" smtClean="0"/>
              <a:t> ATP as a </a:t>
            </a:r>
            <a:r>
              <a:rPr lang="pt-PT" dirty="0" err="1" smtClean="0"/>
              <a:t>well</a:t>
            </a:r>
            <a:r>
              <a:rPr lang="pt-PT" dirty="0" smtClean="0"/>
              <a:t> </a:t>
            </a:r>
            <a:r>
              <a:rPr lang="pt-PT" dirty="0" err="1" smtClean="0"/>
              <a:t>defined</a:t>
            </a:r>
            <a:r>
              <a:rPr lang="pt-PT" dirty="0" smtClean="0"/>
              <a:t> </a:t>
            </a:r>
            <a:r>
              <a:rPr lang="pt-PT" dirty="0" err="1" smtClean="0"/>
              <a:t>objective</a:t>
            </a:r>
            <a:r>
              <a:rPr lang="pt-PT" dirty="0" smtClean="0"/>
              <a:t>.</a:t>
            </a:r>
          </a:p>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9</a:t>
            </a:fld>
            <a:endParaRPr lang="pt-PT"/>
          </a:p>
        </p:txBody>
      </p:sp>
    </p:spTree>
    <p:extLst>
      <p:ext uri="{BB962C8B-B14F-4D97-AF65-F5344CB8AC3E}">
        <p14:creationId xmlns:p14="http://schemas.microsoft.com/office/powerpoint/2010/main" val="123652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smtClean="0"/>
              <a:t>Stays</a:t>
            </a:r>
            <a:r>
              <a:rPr lang="pt-PT" dirty="0" smtClean="0"/>
              <a:t> </a:t>
            </a:r>
            <a:r>
              <a:rPr lang="pt-PT" dirty="0" err="1" smtClean="0"/>
              <a:t>hidden</a:t>
            </a:r>
            <a:endParaRPr lang="pt-PT" dirty="0" smtClean="0"/>
          </a:p>
          <a:p>
            <a:pPr marL="0" indent="0">
              <a:buNone/>
            </a:pPr>
            <a:endParaRPr lang="pt-PT" dirty="0" smtClean="0"/>
          </a:p>
          <a:p>
            <a:r>
              <a:rPr lang="pt-PT" dirty="0" err="1" smtClean="0"/>
              <a:t>Deepen</a:t>
            </a:r>
            <a:r>
              <a:rPr lang="pt-PT" dirty="0" smtClean="0"/>
              <a:t> </a:t>
            </a:r>
            <a:r>
              <a:rPr lang="pt-PT" dirty="0" err="1" smtClean="0"/>
              <a:t>their</a:t>
            </a:r>
            <a:r>
              <a:rPr lang="pt-PT" dirty="0" smtClean="0"/>
              <a:t> </a:t>
            </a:r>
            <a:r>
              <a:rPr lang="pt-PT" dirty="0" err="1" smtClean="0"/>
              <a:t>control</a:t>
            </a:r>
            <a:endParaRPr lang="pt-PT" dirty="0" smtClean="0"/>
          </a:p>
          <a:p>
            <a:pPr lvl="1"/>
            <a:r>
              <a:rPr lang="pt-PT" dirty="0" err="1" smtClean="0"/>
              <a:t>Until</a:t>
            </a:r>
            <a:r>
              <a:rPr lang="pt-PT" dirty="0" smtClean="0"/>
              <a:t> </a:t>
            </a:r>
            <a:r>
              <a:rPr lang="pt-PT" dirty="0" err="1" smtClean="0"/>
              <a:t>they</a:t>
            </a:r>
            <a:r>
              <a:rPr lang="pt-PT" dirty="0" smtClean="0"/>
              <a:t> </a:t>
            </a:r>
            <a:r>
              <a:rPr lang="pt-PT" dirty="0" err="1" smtClean="0"/>
              <a:t>meet</a:t>
            </a:r>
            <a:r>
              <a:rPr lang="pt-PT" dirty="0" smtClean="0"/>
              <a:t> </a:t>
            </a:r>
            <a:r>
              <a:rPr lang="pt-PT" dirty="0" err="1" smtClean="0"/>
              <a:t>their</a:t>
            </a:r>
            <a:r>
              <a:rPr lang="pt-PT" dirty="0" smtClean="0"/>
              <a:t> </a:t>
            </a:r>
            <a:r>
              <a:rPr lang="pt-PT" dirty="0" err="1" smtClean="0"/>
              <a:t>goals</a:t>
            </a:r>
            <a:endParaRPr lang="pt-PT" dirty="0" smtClean="0"/>
          </a:p>
          <a:p>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10</a:t>
            </a:fld>
            <a:endParaRPr lang="pt-PT"/>
          </a:p>
        </p:txBody>
      </p:sp>
    </p:spTree>
    <p:extLst>
      <p:ext uri="{BB962C8B-B14F-4D97-AF65-F5344CB8AC3E}">
        <p14:creationId xmlns:p14="http://schemas.microsoft.com/office/powerpoint/2010/main" val="3122293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b="0" i="0" u="none" strike="noStrike" dirty="0" smtClean="0">
                <a:solidFill>
                  <a:srgbClr val="000000"/>
                </a:solidFill>
                <a:effectLst/>
              </a:rPr>
              <a:t>Not distracted by out of scope</a:t>
            </a:r>
          </a:p>
          <a:p>
            <a:endParaRPr lang="en-US" b="0" i="0" u="none" strike="noStrike" dirty="0" smtClean="0">
              <a:solidFill>
                <a:srgbClr val="000000"/>
              </a:solidFill>
              <a:effectLst/>
            </a:endParaRPr>
          </a:p>
          <a:p>
            <a:r>
              <a:rPr lang="en-US" b="0" i="0" u="none" strike="noStrike" dirty="0" smtClean="0">
                <a:solidFill>
                  <a:srgbClr val="000000"/>
                </a:solidFill>
                <a:effectLst/>
              </a:rPr>
              <a:t>Differentiates itself between short and long term gains</a:t>
            </a:r>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11</a:t>
            </a:fld>
            <a:endParaRPr lang="pt-PT"/>
          </a:p>
        </p:txBody>
      </p:sp>
    </p:spTree>
    <p:extLst>
      <p:ext uri="{BB962C8B-B14F-4D97-AF65-F5344CB8AC3E}">
        <p14:creationId xmlns:p14="http://schemas.microsoft.com/office/powerpoint/2010/main" val="384857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rtl="0">
              <a:spcBef>
                <a:spcPts val="1200"/>
              </a:spcBef>
              <a:spcAft>
                <a:spcPts val="1200"/>
              </a:spcAft>
            </a:pPr>
            <a:r>
              <a:rPr lang="en-US" b="0" i="0" u="none" strike="noStrike" dirty="0" smtClean="0">
                <a:solidFill>
                  <a:srgbClr val="000000"/>
                </a:solidFill>
                <a:effectLst/>
              </a:rPr>
              <a:t>Multiple attack vectors; they gather not one source of vulnerabilities within the target they want to attack but many. Cross information between multiple sources.</a:t>
            </a:r>
            <a:endParaRPr lang="en-US" dirty="0" smtClean="0"/>
          </a:p>
          <a:p>
            <a:pPr rtl="0">
              <a:spcBef>
                <a:spcPts val="1200"/>
              </a:spcBef>
              <a:spcAft>
                <a:spcPts val="1200"/>
              </a:spcAft>
            </a:pPr>
            <a:r>
              <a:rPr lang="en-US" b="0" i="0" u="none" strike="noStrike" dirty="0" smtClean="0">
                <a:solidFill>
                  <a:srgbClr val="000000"/>
                </a:solidFill>
                <a:effectLst/>
              </a:rPr>
              <a:t>Creative attacks, outside the box thinking and always evolving</a:t>
            </a:r>
            <a:endParaRPr lang="pt-PT" dirty="0"/>
          </a:p>
        </p:txBody>
      </p:sp>
      <p:sp>
        <p:nvSpPr>
          <p:cNvPr id="4" name="Marcador de Posição do Número do Diapositivo 3"/>
          <p:cNvSpPr>
            <a:spLocks noGrp="1"/>
          </p:cNvSpPr>
          <p:nvPr>
            <p:ph type="sldNum" sz="quarter" idx="10"/>
          </p:nvPr>
        </p:nvSpPr>
        <p:spPr/>
        <p:txBody>
          <a:bodyPr/>
          <a:lstStyle/>
          <a:p>
            <a:fld id="{F201CE2A-5139-42C2-A959-67B866407DFA}" type="slidenum">
              <a:rPr lang="pt-PT" smtClean="0"/>
              <a:t>12</a:t>
            </a:fld>
            <a:endParaRPr lang="pt-PT"/>
          </a:p>
        </p:txBody>
      </p:sp>
    </p:spTree>
    <p:extLst>
      <p:ext uri="{BB962C8B-B14F-4D97-AF65-F5344CB8AC3E}">
        <p14:creationId xmlns:p14="http://schemas.microsoft.com/office/powerpoint/2010/main" val="53813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PT" smtClean="0"/>
              <a:t>Clique para editar o estilo</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smtClean="0"/>
              <a:t>Faça clique para editar o estilo</a:t>
            </a:r>
            <a:endParaRPr lang="en-US" dirty="0"/>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3841607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PT" smtClean="0"/>
              <a:t>Clique para editar o estilo</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2895001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smtClean="0"/>
              <a:t>Clique para editar o estilo</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smtClean="0"/>
              <a:t>Clique para editar os estilos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81812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PT" smtClean="0"/>
              <a:t>Clique para editar o estilo</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1338651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com Citação">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PT" smtClean="0"/>
              <a:t>Clique para editar o estilo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smtClean="0"/>
              <a:t>Clique para editar os estilos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38818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PT" smtClean="0"/>
              <a:t>Clique para editar o estilo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smtClean="0"/>
              <a:t>Clique para editar os estilos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1612061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a:t>
            </a:r>
            <a:endParaRPr lang="en-US" dirty="0"/>
          </a:p>
        </p:txBody>
      </p:sp>
      <p:sp>
        <p:nvSpPr>
          <p:cNvPr id="3" name="Vertical Text Placeholder 2"/>
          <p:cNvSpPr>
            <a:spLocks noGrp="1"/>
          </p:cNvSpPr>
          <p:nvPr>
            <p:ph type="body" orient="vert" idx="1"/>
          </p:nvPr>
        </p:nvSpPr>
        <p:spPr/>
        <p:txBody>
          <a:bodyPr vert="eaVert"/>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253693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PT" smtClean="0"/>
              <a:t>Clique para editar o estilo</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74409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PT" smtClean="0"/>
              <a:t>Clique para editar o estilo</a:t>
            </a:r>
            <a:endParaRPr lang="en-US" dirty="0"/>
          </a:p>
        </p:txBody>
      </p:sp>
      <p:sp>
        <p:nvSpPr>
          <p:cNvPr id="3" name="Content Placeholder 2"/>
          <p:cNvSpPr>
            <a:spLocks noGrp="1"/>
          </p:cNvSpPr>
          <p:nvPr>
            <p:ph idx="1"/>
          </p:nvPr>
        </p:nvSpPr>
        <p:spPr/>
        <p:txBody>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882235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PT" smtClean="0"/>
              <a:t>Clique para editar o estilo</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a:t>
            </a:r>
          </a:p>
        </p:txBody>
      </p:sp>
      <p:sp>
        <p:nvSpPr>
          <p:cNvPr id="4" name="Date Placeholder 3"/>
          <p:cNvSpPr>
            <a:spLocks noGrp="1"/>
          </p:cNvSpPr>
          <p:nvPr>
            <p:ph type="dt" sz="half" idx="10"/>
          </p:nvPr>
        </p:nvSpPr>
        <p:spPr/>
        <p:txBody>
          <a:bodyPr/>
          <a:lstStyle/>
          <a:p>
            <a:fld id="{0BD91DAA-4A9B-4213-96A1-D34B50176F13}" type="datetimeFigureOut">
              <a:rPr lang="pt-PT" smtClean="0"/>
              <a:t>29/12/2022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2861572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5" name="Date Placeholder 4"/>
          <p:cNvSpPr>
            <a:spLocks noGrp="1"/>
          </p:cNvSpPr>
          <p:nvPr>
            <p:ph type="dt" sz="half" idx="10"/>
          </p:nvPr>
        </p:nvSpPr>
        <p:spPr/>
        <p:txBody>
          <a:bodyPr/>
          <a:lstStyle/>
          <a:p>
            <a:fld id="{0BD91DAA-4A9B-4213-96A1-D34B50176F13}" type="datetimeFigureOut">
              <a:rPr lang="pt-PT" smtClean="0"/>
              <a:t>29/12/2022</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1986151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smtClean="0"/>
              <a:t>Clique para editar o estilo</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7" name="Date Placeholder 6"/>
          <p:cNvSpPr>
            <a:spLocks noGrp="1"/>
          </p:cNvSpPr>
          <p:nvPr>
            <p:ph type="dt" sz="half" idx="10"/>
          </p:nvPr>
        </p:nvSpPr>
        <p:spPr/>
        <p:txBody>
          <a:bodyPr/>
          <a:lstStyle/>
          <a:p>
            <a:fld id="{0BD91DAA-4A9B-4213-96A1-D34B50176F13}" type="datetimeFigureOut">
              <a:rPr lang="pt-PT" smtClean="0"/>
              <a:t>29/12/2022</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11727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PT" smtClean="0"/>
              <a:t>Clique para editar o estilo</a:t>
            </a:r>
            <a:endParaRPr lang="en-US" dirty="0"/>
          </a:p>
        </p:txBody>
      </p:sp>
      <p:sp>
        <p:nvSpPr>
          <p:cNvPr id="3" name="Date Placeholder 2"/>
          <p:cNvSpPr>
            <a:spLocks noGrp="1"/>
          </p:cNvSpPr>
          <p:nvPr>
            <p:ph type="dt" sz="half" idx="10"/>
          </p:nvPr>
        </p:nvSpPr>
        <p:spPr/>
        <p:txBody>
          <a:bodyPr/>
          <a:lstStyle/>
          <a:p>
            <a:fld id="{0BD91DAA-4A9B-4213-96A1-D34B50176F13}" type="datetimeFigureOut">
              <a:rPr lang="pt-PT" smtClean="0"/>
              <a:t>29/12/2022</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3250654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D91DAA-4A9B-4213-96A1-D34B50176F13}" type="datetimeFigureOut">
              <a:rPr lang="pt-PT" smtClean="0"/>
              <a:t>29/12/2022</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1023690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PT" smtClean="0"/>
              <a:t>Clique para editar o estilo</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0BD91DAA-4A9B-4213-96A1-D34B50176F13}" type="datetimeFigureOut">
              <a:rPr lang="pt-PT" smtClean="0"/>
              <a:t>29/12/2022</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2927580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PT" smtClean="0"/>
              <a:t>Clique para editar o estilo</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smtClean="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a:t>
            </a:r>
          </a:p>
        </p:txBody>
      </p:sp>
      <p:sp>
        <p:nvSpPr>
          <p:cNvPr id="5" name="Date Placeholder 4"/>
          <p:cNvSpPr>
            <a:spLocks noGrp="1"/>
          </p:cNvSpPr>
          <p:nvPr>
            <p:ph type="dt" sz="half" idx="10"/>
          </p:nvPr>
        </p:nvSpPr>
        <p:spPr/>
        <p:txBody>
          <a:bodyPr/>
          <a:lstStyle/>
          <a:p>
            <a:fld id="{0BD91DAA-4A9B-4213-96A1-D34B50176F13}" type="datetimeFigureOut">
              <a:rPr lang="pt-PT" smtClean="0"/>
              <a:t>29/12/2022</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89312C54-CB7C-44C9-BAA7-C24EB4877B22}" type="slidenum">
              <a:rPr lang="pt-PT" smtClean="0"/>
              <a:t>‹nº›</a:t>
            </a:fld>
            <a:endParaRPr lang="pt-PT"/>
          </a:p>
        </p:txBody>
      </p:sp>
    </p:spTree>
    <p:extLst>
      <p:ext uri="{BB962C8B-B14F-4D97-AF65-F5344CB8AC3E}">
        <p14:creationId xmlns:p14="http://schemas.microsoft.com/office/powerpoint/2010/main" val="23975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PT" smtClean="0"/>
              <a:t>Clique para editar o estilo</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BD91DAA-4A9B-4213-96A1-D34B50176F13}" type="datetimeFigureOut">
              <a:rPr lang="pt-PT" smtClean="0"/>
              <a:t>29/12/2022</a:t>
            </a:fld>
            <a:endParaRPr lang="pt-P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9312C54-CB7C-44C9-BAA7-C24EB4877B22}" type="slidenum">
              <a:rPr lang="pt-PT" smtClean="0"/>
              <a:t>‹nº›</a:t>
            </a:fld>
            <a:endParaRPr lang="pt-PT"/>
          </a:p>
        </p:txBody>
      </p:sp>
    </p:spTree>
    <p:extLst>
      <p:ext uri="{BB962C8B-B14F-4D97-AF65-F5344CB8AC3E}">
        <p14:creationId xmlns:p14="http://schemas.microsoft.com/office/powerpoint/2010/main" val="3334951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3.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TNb8zlHTPgI"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3"/>
          <a:stretch>
            <a:fillRect/>
          </a:stretch>
        </p:blipFill>
        <p:spPr>
          <a:xfrm>
            <a:off x="-133004" y="-398642"/>
            <a:ext cx="12884727" cy="8326498"/>
          </a:xfrm>
          <a:prstGeom prst="rect">
            <a:avLst/>
          </a:prstGeom>
          <a:effectLst>
            <a:glow rad="38100">
              <a:schemeClr val="accent1">
                <a:alpha val="36000"/>
              </a:schemeClr>
            </a:glow>
            <a:softEdge rad="0"/>
          </a:effectLst>
        </p:spPr>
      </p:pic>
      <p:sp>
        <p:nvSpPr>
          <p:cNvPr id="7" name="Título 1"/>
          <p:cNvSpPr>
            <a:spLocks noGrp="1"/>
          </p:cNvSpPr>
          <p:nvPr>
            <p:ph type="title"/>
          </p:nvPr>
        </p:nvSpPr>
        <p:spPr>
          <a:xfrm>
            <a:off x="2061555" y="1479031"/>
            <a:ext cx="8063347" cy="3541856"/>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ormAutofit/>
          </a:bodyPr>
          <a:lstStyle/>
          <a:p>
            <a:pPr algn="ctr"/>
            <a:r>
              <a:rPr lang="pt-PT" sz="6000" dirty="0" err="1" smtClean="0">
                <a:solidFill>
                  <a:schemeClr val="accent4"/>
                </a:solidFill>
                <a:effectLst>
                  <a:outerShdw blurRad="38100" dist="38100" dir="2700000" algn="tl">
                    <a:srgbClr val="000000">
                      <a:alpha val="43137"/>
                    </a:srgbClr>
                  </a:outerShdw>
                </a:effectLst>
                <a:latin typeface="Broadway" panose="04040905080B02020502" pitchFamily="82" charset="0"/>
              </a:rPr>
              <a:t>Advanced</a:t>
            </a:r>
            <a:r>
              <a:rPr lang="pt-PT" sz="6000" dirty="0" smtClean="0">
                <a:solidFill>
                  <a:schemeClr val="accent4"/>
                </a:solidFill>
                <a:effectLst>
                  <a:outerShdw blurRad="38100" dist="38100" dir="2700000" algn="tl">
                    <a:srgbClr val="000000">
                      <a:alpha val="43137"/>
                    </a:srgbClr>
                  </a:outerShdw>
                </a:effectLst>
                <a:latin typeface="Broadway" panose="04040905080B02020502" pitchFamily="82" charset="0"/>
              </a:rPr>
              <a:t/>
            </a:r>
            <a:br>
              <a:rPr lang="pt-PT" sz="6000" dirty="0" smtClean="0">
                <a:solidFill>
                  <a:schemeClr val="accent4"/>
                </a:solidFill>
                <a:effectLst>
                  <a:outerShdw blurRad="38100" dist="38100" dir="2700000" algn="tl">
                    <a:srgbClr val="000000">
                      <a:alpha val="43137"/>
                    </a:srgbClr>
                  </a:outerShdw>
                </a:effectLst>
                <a:latin typeface="Broadway" panose="04040905080B02020502" pitchFamily="82" charset="0"/>
              </a:rPr>
            </a:br>
            <a:r>
              <a:rPr lang="pt-PT" sz="6000" dirty="0" smtClean="0">
                <a:solidFill>
                  <a:schemeClr val="accent4"/>
                </a:solidFill>
                <a:effectLst>
                  <a:outerShdw blurRad="38100" dist="38100" dir="2700000" algn="tl">
                    <a:srgbClr val="000000">
                      <a:alpha val="43137"/>
                    </a:srgbClr>
                  </a:outerShdw>
                </a:effectLst>
                <a:latin typeface="Broadway" panose="04040905080B02020502" pitchFamily="82" charset="0"/>
              </a:rPr>
              <a:t> </a:t>
            </a:r>
            <a:r>
              <a:rPr lang="pt-PT" sz="6000" dirty="0" err="1" smtClean="0">
                <a:solidFill>
                  <a:schemeClr val="accent4"/>
                </a:solidFill>
                <a:effectLst>
                  <a:outerShdw blurRad="38100" dist="38100" dir="2700000" algn="tl">
                    <a:srgbClr val="000000">
                      <a:alpha val="43137"/>
                    </a:srgbClr>
                  </a:outerShdw>
                </a:effectLst>
                <a:latin typeface="Broadway" panose="04040905080B02020502" pitchFamily="82" charset="0"/>
              </a:rPr>
              <a:t>Persistent</a:t>
            </a:r>
            <a:r>
              <a:rPr lang="pt-PT" sz="6000" dirty="0" smtClean="0">
                <a:solidFill>
                  <a:schemeClr val="accent4"/>
                </a:solidFill>
                <a:effectLst>
                  <a:outerShdw blurRad="38100" dist="38100" dir="2700000" algn="tl">
                    <a:srgbClr val="000000">
                      <a:alpha val="43137"/>
                    </a:srgbClr>
                  </a:outerShdw>
                </a:effectLst>
                <a:latin typeface="Broadway" panose="04040905080B02020502" pitchFamily="82" charset="0"/>
              </a:rPr>
              <a:t> </a:t>
            </a:r>
            <a:r>
              <a:rPr lang="pt-PT" sz="6000" dirty="0" err="1" smtClean="0">
                <a:solidFill>
                  <a:schemeClr val="accent4"/>
                </a:solidFill>
                <a:effectLst>
                  <a:outerShdw blurRad="38100" dist="38100" dir="2700000" algn="tl">
                    <a:srgbClr val="000000">
                      <a:alpha val="43137"/>
                    </a:srgbClr>
                  </a:outerShdw>
                </a:effectLst>
                <a:latin typeface="Broadway" panose="04040905080B02020502" pitchFamily="82" charset="0"/>
              </a:rPr>
              <a:t>Threats</a:t>
            </a:r>
            <a:endParaRPr lang="pt-PT" sz="6000" dirty="0">
              <a:solidFill>
                <a:schemeClr val="accent4"/>
              </a:solidFill>
              <a:effectLst>
                <a:outerShdw blurRad="38100" dist="38100" dir="2700000" algn="tl">
                  <a:srgbClr val="000000">
                    <a:alpha val="43137"/>
                  </a:srgbClr>
                </a:outerShdw>
              </a:effectLst>
              <a:latin typeface="Broadway" panose="04040905080B02020502" pitchFamily="82" charset="0"/>
            </a:endParaRPr>
          </a:p>
        </p:txBody>
      </p:sp>
      <p:sp>
        <p:nvSpPr>
          <p:cNvPr id="8" name="CaixaDeTexto 7"/>
          <p:cNvSpPr txBox="1"/>
          <p:nvPr/>
        </p:nvSpPr>
        <p:spPr>
          <a:xfrm>
            <a:off x="4297678" y="355529"/>
            <a:ext cx="3591099" cy="369332"/>
          </a:xfrm>
          <a:prstGeom prst="rect">
            <a:avLst/>
          </a:prstGeom>
          <a:noFill/>
        </p:spPr>
        <p:txBody>
          <a:bodyPr wrap="square" rtlCol="0">
            <a:spAutoFit/>
          </a:bodyPr>
          <a:lstStyle/>
          <a:p>
            <a:pPr algn="ctr"/>
            <a:r>
              <a:rPr lang="pt-PT" dirty="0" err="1" smtClean="0">
                <a:solidFill>
                  <a:schemeClr val="bg2"/>
                </a:solidFill>
                <a:effectLst>
                  <a:outerShdw blurRad="38100" dist="38100" dir="2700000" algn="tl">
                    <a:srgbClr val="000000">
                      <a:alpha val="43137"/>
                    </a:srgbClr>
                  </a:outerShdw>
                </a:effectLst>
              </a:rPr>
              <a:t>Citeforma</a:t>
            </a:r>
            <a:r>
              <a:rPr lang="pt-PT" dirty="0" smtClean="0">
                <a:solidFill>
                  <a:schemeClr val="bg2"/>
                </a:solidFill>
              </a:rPr>
              <a:t> - </a:t>
            </a:r>
            <a:r>
              <a:rPr lang="pt-PT" dirty="0" smtClean="0">
                <a:solidFill>
                  <a:schemeClr val="bg2"/>
                </a:solidFill>
                <a:effectLst>
                  <a:outerShdw blurRad="38100" dist="38100" dir="2700000" algn="tl">
                    <a:srgbClr val="000000">
                      <a:alpha val="43137"/>
                    </a:srgbClr>
                  </a:outerShdw>
                </a:effectLst>
              </a:rPr>
              <a:t>Lisboa</a:t>
            </a:r>
            <a:endParaRPr lang="pt-PT" dirty="0">
              <a:solidFill>
                <a:schemeClr val="bg2"/>
              </a:solidFill>
              <a:effectLst>
                <a:outerShdw blurRad="38100" dist="38100" dir="2700000" algn="tl">
                  <a:srgbClr val="000000">
                    <a:alpha val="43137"/>
                  </a:srgbClr>
                </a:outerShdw>
              </a:effectLst>
            </a:endParaRPr>
          </a:p>
        </p:txBody>
      </p:sp>
      <p:sp>
        <p:nvSpPr>
          <p:cNvPr id="9" name="CaixaDeTexto 8"/>
          <p:cNvSpPr txBox="1"/>
          <p:nvPr/>
        </p:nvSpPr>
        <p:spPr>
          <a:xfrm>
            <a:off x="4297678" y="5735706"/>
            <a:ext cx="3591099" cy="369332"/>
          </a:xfrm>
          <a:prstGeom prst="rect">
            <a:avLst/>
          </a:prstGeom>
          <a:noFill/>
        </p:spPr>
        <p:txBody>
          <a:bodyPr wrap="square" rtlCol="0">
            <a:spAutoFit/>
          </a:bodyPr>
          <a:lstStyle/>
          <a:p>
            <a:pPr algn="ctr"/>
            <a:r>
              <a:rPr lang="pt-PT" dirty="0" smtClean="0">
                <a:solidFill>
                  <a:schemeClr val="bg2"/>
                </a:solidFill>
              </a:rPr>
              <a:t>20 Dezembro 2022</a:t>
            </a:r>
            <a:endParaRPr lang="pt-PT" dirty="0">
              <a:solidFill>
                <a:schemeClr val="bg2"/>
              </a:solidFill>
            </a:endParaRPr>
          </a:p>
        </p:txBody>
      </p:sp>
      <p:sp>
        <p:nvSpPr>
          <p:cNvPr id="10" name="CaixaDeTexto 9"/>
          <p:cNvSpPr txBox="1"/>
          <p:nvPr/>
        </p:nvSpPr>
        <p:spPr>
          <a:xfrm>
            <a:off x="9461269" y="5504873"/>
            <a:ext cx="3009208" cy="1200329"/>
          </a:xfrm>
          <a:prstGeom prst="rect">
            <a:avLst/>
          </a:prstGeom>
          <a:noFill/>
        </p:spPr>
        <p:txBody>
          <a:bodyPr wrap="square" rtlCol="0">
            <a:spAutoFit/>
          </a:bodyPr>
          <a:lstStyle/>
          <a:p>
            <a:r>
              <a:rPr lang="pt-PT" sz="2400" dirty="0" smtClean="0">
                <a:solidFill>
                  <a:schemeClr val="bg2">
                    <a:lumMod val="10000"/>
                  </a:schemeClr>
                </a:solidFill>
                <a:effectLst>
                  <a:outerShdw blurRad="38100" dist="38100" dir="2700000" algn="tl">
                    <a:srgbClr val="000000">
                      <a:alpha val="43137"/>
                    </a:srgbClr>
                  </a:outerShdw>
                </a:effectLst>
              </a:rPr>
              <a:t>Formandos:</a:t>
            </a:r>
          </a:p>
          <a:p>
            <a:r>
              <a:rPr lang="pt-PT" sz="2400" dirty="0" smtClean="0">
                <a:solidFill>
                  <a:schemeClr val="bg2">
                    <a:lumMod val="10000"/>
                  </a:schemeClr>
                </a:solidFill>
                <a:effectLst>
                  <a:outerShdw blurRad="38100" dist="38100" dir="2700000" algn="tl">
                    <a:srgbClr val="000000">
                      <a:alpha val="43137"/>
                    </a:srgbClr>
                  </a:outerShdw>
                </a:effectLst>
              </a:rPr>
              <a:t>Andreia Pereira </a:t>
            </a:r>
          </a:p>
          <a:p>
            <a:r>
              <a:rPr lang="pt-PT" sz="2400" dirty="0" smtClean="0">
                <a:solidFill>
                  <a:schemeClr val="bg2">
                    <a:lumMod val="10000"/>
                  </a:schemeClr>
                </a:solidFill>
                <a:effectLst>
                  <a:outerShdw blurRad="38100" dist="38100" dir="2700000" algn="tl">
                    <a:srgbClr val="000000">
                      <a:alpha val="43137"/>
                    </a:srgbClr>
                  </a:outerShdw>
                </a:effectLst>
              </a:rPr>
              <a:t>João Madeira</a:t>
            </a:r>
            <a:endParaRPr lang="pt-PT" sz="2400" dirty="0">
              <a:solidFill>
                <a:schemeClr val="bg2">
                  <a:lumMod val="10000"/>
                </a:schemeClr>
              </a:solidFill>
              <a:effectLst>
                <a:outerShdw blurRad="38100" dist="38100" dir="2700000" algn="tl">
                  <a:srgbClr val="000000">
                    <a:alpha val="43137"/>
                  </a:srgbClr>
                </a:outerShdw>
              </a:effectLst>
            </a:endParaRPr>
          </a:p>
        </p:txBody>
      </p:sp>
      <p:sp>
        <p:nvSpPr>
          <p:cNvPr id="11" name="CaixaDeTexto 10"/>
          <p:cNvSpPr txBox="1"/>
          <p:nvPr/>
        </p:nvSpPr>
        <p:spPr>
          <a:xfrm>
            <a:off x="1007224" y="5525579"/>
            <a:ext cx="3009208" cy="830997"/>
          </a:xfrm>
          <a:prstGeom prst="rect">
            <a:avLst/>
          </a:prstGeom>
          <a:noFill/>
        </p:spPr>
        <p:txBody>
          <a:bodyPr wrap="square" rtlCol="0">
            <a:spAutoFit/>
          </a:bodyPr>
          <a:lstStyle/>
          <a:p>
            <a:r>
              <a:rPr lang="pt-PT" sz="2400" smtClean="0">
                <a:solidFill>
                  <a:schemeClr val="bg2">
                    <a:lumMod val="10000"/>
                  </a:schemeClr>
                </a:solidFill>
                <a:effectLst>
                  <a:outerShdw blurRad="38100" dist="38100" dir="2700000" algn="tl">
                    <a:srgbClr val="000000">
                      <a:alpha val="43137"/>
                    </a:srgbClr>
                  </a:outerShdw>
                </a:effectLst>
              </a:rPr>
              <a:t>Formadora:</a:t>
            </a:r>
            <a:endParaRPr lang="pt-PT" sz="2400" dirty="0" smtClean="0">
              <a:solidFill>
                <a:schemeClr val="bg2">
                  <a:lumMod val="10000"/>
                </a:schemeClr>
              </a:solidFill>
              <a:effectLst>
                <a:outerShdw blurRad="38100" dist="38100" dir="2700000" algn="tl">
                  <a:srgbClr val="000000">
                    <a:alpha val="43137"/>
                  </a:srgbClr>
                </a:outerShdw>
              </a:effectLst>
            </a:endParaRPr>
          </a:p>
          <a:p>
            <a:r>
              <a:rPr lang="pt-PT" sz="2400" dirty="0" smtClean="0">
                <a:solidFill>
                  <a:schemeClr val="bg2">
                    <a:lumMod val="10000"/>
                  </a:schemeClr>
                </a:solidFill>
                <a:effectLst>
                  <a:outerShdw blurRad="38100" dist="38100" dir="2700000" algn="tl">
                    <a:srgbClr val="000000">
                      <a:alpha val="43137"/>
                    </a:srgbClr>
                  </a:outerShdw>
                </a:effectLst>
              </a:rPr>
              <a:t>Manuela Barbosa</a:t>
            </a:r>
            <a:endParaRPr lang="pt-PT" sz="2400" dirty="0">
              <a:solidFill>
                <a:schemeClr val="bg2">
                  <a:lumMod val="1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40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smtClean="0"/>
              <a:t>Risk</a:t>
            </a:r>
            <a:r>
              <a:rPr lang="pt-PT" dirty="0" smtClean="0"/>
              <a:t> </a:t>
            </a:r>
            <a:r>
              <a:rPr lang="pt-PT" dirty="0"/>
              <a:t>Tolerance:</a:t>
            </a:r>
          </a:p>
        </p:txBody>
      </p:sp>
      <p:pic>
        <p:nvPicPr>
          <p:cNvPr id="11266" name="Picture 2" descr="Top 10 Malware Protection and Removal Software – Tech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7716" y="1794510"/>
            <a:ext cx="6922864" cy="38941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9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randombar(horizontal)">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utomating Malware Analysis with Cuckoo Sandbox | Malwarebytes Lab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8930" y="1749647"/>
            <a:ext cx="6172199" cy="411598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p:spPr>
      </p:pic>
      <p:sp>
        <p:nvSpPr>
          <p:cNvPr id="4" name="Título 3"/>
          <p:cNvSpPr>
            <a:spLocks noGrp="1"/>
          </p:cNvSpPr>
          <p:nvPr>
            <p:ph type="title"/>
          </p:nvPr>
        </p:nvSpPr>
        <p:spPr/>
        <p:txBody>
          <a:bodyPr/>
          <a:lstStyle/>
          <a:p>
            <a:r>
              <a:rPr lang="pt-PT" dirty="0" err="1" smtClean="0"/>
              <a:t>Focused</a:t>
            </a:r>
            <a:r>
              <a:rPr lang="pt-PT" dirty="0" smtClean="0"/>
              <a:t> </a:t>
            </a:r>
            <a:r>
              <a:rPr lang="pt-PT" dirty="0" err="1" smtClean="0"/>
              <a:t>on</a:t>
            </a:r>
            <a:r>
              <a:rPr lang="pt-PT" dirty="0" smtClean="0"/>
              <a:t> </a:t>
            </a:r>
            <a:r>
              <a:rPr lang="pt-PT" dirty="0" err="1" smtClean="0"/>
              <a:t>goal</a:t>
            </a:r>
            <a:endParaRPr lang="pt-PT" dirty="0"/>
          </a:p>
        </p:txBody>
      </p:sp>
    </p:spTree>
    <p:extLst>
      <p:ext uri="{BB962C8B-B14F-4D97-AF65-F5344CB8AC3E}">
        <p14:creationId xmlns:p14="http://schemas.microsoft.com/office/powerpoint/2010/main" val="425760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circle(in)">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smtClean="0"/>
              <a:t>Resourceful</a:t>
            </a:r>
            <a:endParaRPr lang="pt-PT" dirty="0"/>
          </a:p>
        </p:txBody>
      </p:sp>
      <p:pic>
        <p:nvPicPr>
          <p:cNvPr id="4" name="Picture 2" descr="Malware Blamed for Crashing S. Korean Computer Networ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280" y="1793240"/>
            <a:ext cx="6646896" cy="37388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rtl="0">
              <a:spcBef>
                <a:spcPts val="1200"/>
              </a:spcBef>
              <a:spcAft>
                <a:spcPts val="1200"/>
              </a:spcAft>
            </a:pPr>
            <a:r>
              <a:rPr lang="en-GB" dirty="0" smtClean="0"/>
              <a:t>Multiple </a:t>
            </a:r>
            <a:r>
              <a:rPr lang="en-GB" dirty="0"/>
              <a:t>Locations</a:t>
            </a:r>
            <a:r>
              <a:rPr lang="en-GB" sz="3100" dirty="0">
                <a:latin typeface="+mn-lt"/>
              </a:rPr>
              <a:t/>
            </a:r>
            <a:br>
              <a:rPr lang="en-GB" sz="3100" dirty="0">
                <a:latin typeface="+mn-lt"/>
              </a:rPr>
            </a:br>
            <a:endParaRPr lang="pt-PT" sz="3100" u="sng" dirty="0">
              <a:latin typeface="+mn-lt"/>
            </a:endParaRPr>
          </a:p>
        </p:txBody>
      </p:sp>
      <p:pic>
        <p:nvPicPr>
          <p:cNvPr id="8194" name="Picture 2" descr="Caso haja novo ataque, 80% das empresas no Brasil pagariam resga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41498">
            <a:off x="2385481" y="2069228"/>
            <a:ext cx="6110740" cy="40738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48832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500"/>
                                        <p:tgtEl>
                                          <p:spTgt spid="8194"/>
                                        </p:tgtEl>
                                      </p:cBhvr>
                                    </p:animEffect>
                                    <p:anim calcmode="lin" valueType="num">
                                      <p:cBhvr>
                                        <p:cTn id="8" dur="1500" fill="hold"/>
                                        <p:tgtEl>
                                          <p:spTgt spid="8194"/>
                                        </p:tgtEl>
                                        <p:attrNameLst>
                                          <p:attrName>ppt_w</p:attrName>
                                        </p:attrNameLst>
                                      </p:cBhvr>
                                      <p:tavLst>
                                        <p:tav tm="0" fmla="#ppt_w*sin(2.5*pi*$)">
                                          <p:val>
                                            <p:fltVal val="0"/>
                                          </p:val>
                                        </p:tav>
                                        <p:tav tm="100000">
                                          <p:val>
                                            <p:fltVal val="1"/>
                                          </p:val>
                                        </p:tav>
                                      </p:tavLst>
                                    </p:anim>
                                    <p:anim calcmode="lin" valueType="num">
                                      <p:cBhvr>
                                        <p:cTn id="9" dur="1500" fill="hold"/>
                                        <p:tgtEl>
                                          <p:spTgt spid="819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smtClean="0"/>
              <a:t>Large</a:t>
            </a:r>
            <a:r>
              <a:rPr lang="pt-PT" dirty="0" smtClean="0"/>
              <a:t> </a:t>
            </a:r>
            <a:r>
              <a:rPr lang="pt-PT" dirty="0"/>
              <a:t>Volumes of Traffic</a:t>
            </a:r>
          </a:p>
        </p:txBody>
      </p:sp>
      <p:sp>
        <p:nvSpPr>
          <p:cNvPr id="3" name="Marcador de Posição de Conteúdo 2"/>
          <p:cNvSpPr>
            <a:spLocks noGrp="1"/>
          </p:cNvSpPr>
          <p:nvPr>
            <p:ph idx="1"/>
          </p:nvPr>
        </p:nvSpPr>
        <p:spPr/>
        <p:txBody>
          <a:bodyPr/>
          <a:lstStyle/>
          <a:p>
            <a:pPr marL="0" indent="0">
              <a:buNone/>
            </a:pPr>
            <a:r>
              <a:rPr lang="en-US" dirty="0"/>
              <a:t/>
            </a:r>
            <a:br>
              <a:rPr lang="en-US" dirty="0"/>
            </a:br>
            <a:endParaRPr lang="pt-PT" dirty="0"/>
          </a:p>
        </p:txBody>
      </p:sp>
      <p:pic>
        <p:nvPicPr>
          <p:cNvPr id="1026" name="Picture 2" descr="Evolution of large website architecture | by Mina Ayoub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252" y="2503487"/>
            <a:ext cx="7143750" cy="276225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291299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smtClean="0"/>
              <a:t> </a:t>
            </a:r>
            <a:r>
              <a:rPr lang="pt-PT" dirty="0"/>
              <a:t>Heavily Funded</a:t>
            </a:r>
            <a:endParaRPr lang="pt-PT" sz="2800" dirty="0"/>
          </a:p>
        </p:txBody>
      </p:sp>
      <p:sp>
        <p:nvSpPr>
          <p:cNvPr id="3" name="Marcador de Posição de Conteúdo 2"/>
          <p:cNvSpPr>
            <a:spLocks noGrp="1"/>
          </p:cNvSpPr>
          <p:nvPr>
            <p:ph idx="1"/>
          </p:nvPr>
        </p:nvSpPr>
        <p:spPr/>
        <p:txBody>
          <a:bodyPr/>
          <a:lstStyle/>
          <a:p>
            <a:pPr marL="0" indent="0" rtl="0">
              <a:spcBef>
                <a:spcPts val="1200"/>
              </a:spcBef>
              <a:spcAft>
                <a:spcPts val="1200"/>
              </a:spcAft>
              <a:buNone/>
            </a:pPr>
            <a:r>
              <a:rPr lang="en-US" b="0" i="0" u="none" strike="noStrike" dirty="0">
                <a:solidFill>
                  <a:srgbClr val="000000"/>
                </a:solidFill>
                <a:effectLst/>
              </a:rPr>
              <a:t> </a:t>
            </a:r>
            <a:endParaRPr lang="en-US" b="0" dirty="0">
              <a:effectLst/>
            </a:endParaRPr>
          </a:p>
          <a:p>
            <a:pPr marL="0" indent="0">
              <a:buNone/>
            </a:pPr>
            <a:r>
              <a:rPr lang="en-US" dirty="0"/>
              <a:t/>
            </a:r>
            <a:br>
              <a:rPr lang="en-US" dirty="0"/>
            </a:br>
            <a:endParaRPr lang="pt-PT" dirty="0"/>
          </a:p>
        </p:txBody>
      </p:sp>
      <p:pic>
        <p:nvPicPr>
          <p:cNvPr id="2050" name="Picture 2" descr="487.961 imagens de Money bag Imagens, fotos stock e vetores | Shutterstock"/>
          <p:cNvPicPr>
            <a:picLocks noChangeAspect="1" noChangeArrowheads="1"/>
          </p:cNvPicPr>
          <p:nvPr/>
        </p:nvPicPr>
        <p:blipFill rotWithShape="1">
          <a:blip r:embed="rId3">
            <a:extLst>
              <a:ext uri="{28A0092B-C50C-407E-A947-70E740481C1C}">
                <a14:useLocalDpi xmlns:a14="http://schemas.microsoft.com/office/drawing/2010/main" val="0"/>
              </a:ext>
            </a:extLst>
          </a:blip>
          <a:srcRect b="11310"/>
          <a:stretch/>
        </p:blipFill>
        <p:spPr bwMode="auto">
          <a:xfrm>
            <a:off x="1988821" y="1270000"/>
            <a:ext cx="6663690" cy="509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52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1862340" y="2760023"/>
            <a:ext cx="8596668" cy="1320800"/>
          </a:xfrm>
        </p:spPr>
        <p:txBody>
          <a:bodyPr>
            <a:normAutofit/>
          </a:bodyPr>
          <a:lstStyle/>
          <a:p>
            <a:pPr algn="ctr"/>
            <a:r>
              <a:rPr lang="pt-PT" sz="8000" dirty="0" err="1" smtClean="0">
                <a:solidFill>
                  <a:schemeClr val="accent1">
                    <a:lumMod val="50000"/>
                  </a:schemeClr>
                </a:solidFill>
                <a:latin typeface="Broadway" panose="04040905080B02020502" pitchFamily="82" charset="0"/>
              </a:rPr>
              <a:t>Review</a:t>
            </a:r>
            <a:endParaRPr lang="pt-PT" sz="8000" dirty="0">
              <a:solidFill>
                <a:schemeClr val="accent1">
                  <a:lumMod val="50000"/>
                </a:schemeClr>
              </a:solidFill>
              <a:latin typeface="Broadway" panose="04040905080B02020502" pitchFamily="82" charset="0"/>
            </a:endParaRPr>
          </a:p>
        </p:txBody>
      </p:sp>
    </p:spTree>
    <p:extLst>
      <p:ext uri="{BB962C8B-B14F-4D97-AF65-F5344CB8AC3E}">
        <p14:creationId xmlns:p14="http://schemas.microsoft.com/office/powerpoint/2010/main" val="1573898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PT" dirty="0" smtClean="0"/>
              <a:t>APT - </a:t>
            </a:r>
            <a:r>
              <a:rPr lang="pt-PT" dirty="0" err="1" smtClean="0"/>
              <a:t>Definition</a:t>
            </a:r>
            <a:endParaRPr lang="pt-PT" dirty="0"/>
          </a:p>
        </p:txBody>
      </p:sp>
      <p:graphicFrame>
        <p:nvGraphicFramePr>
          <p:cNvPr id="5" name="Diagrama 4"/>
          <p:cNvGraphicFramePr/>
          <p:nvPr>
            <p:extLst>
              <p:ext uri="{D42A27DB-BD31-4B8C-83A1-F6EECF244321}">
                <p14:modId xmlns:p14="http://schemas.microsoft.com/office/powerpoint/2010/main" val="3557834150"/>
              </p:ext>
            </p:extLst>
          </p:nvPr>
        </p:nvGraphicFramePr>
        <p:xfrm>
          <a:off x="1917700" y="1474471"/>
          <a:ext cx="6357620" cy="1440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a 6"/>
          <p:cNvGraphicFramePr/>
          <p:nvPr>
            <p:extLst>
              <p:ext uri="{D42A27DB-BD31-4B8C-83A1-F6EECF244321}">
                <p14:modId xmlns:p14="http://schemas.microsoft.com/office/powerpoint/2010/main" val="2506594307"/>
              </p:ext>
            </p:extLst>
          </p:nvPr>
        </p:nvGraphicFramePr>
        <p:xfrm>
          <a:off x="1917700" y="5123179"/>
          <a:ext cx="6367292" cy="14523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a 7"/>
          <p:cNvGraphicFramePr/>
          <p:nvPr>
            <p:extLst>
              <p:ext uri="{D42A27DB-BD31-4B8C-83A1-F6EECF244321}">
                <p14:modId xmlns:p14="http://schemas.microsoft.com/office/powerpoint/2010/main" val="1957183880"/>
              </p:ext>
            </p:extLst>
          </p:nvPr>
        </p:nvGraphicFramePr>
        <p:xfrm>
          <a:off x="1917700" y="3328669"/>
          <a:ext cx="6357620" cy="138049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28591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FA294B65-D7B1-4BFF-9C5A-6B72B3822BCB}"/>
                                            </p:graphicEl>
                                          </p:spTgt>
                                        </p:tgtEl>
                                        <p:attrNameLst>
                                          <p:attrName>style.visibility</p:attrName>
                                        </p:attrNameLst>
                                      </p:cBhvr>
                                      <p:to>
                                        <p:strVal val="visible"/>
                                      </p:to>
                                    </p:set>
                                    <p:animEffect transition="in" filter="fade">
                                      <p:cBhvr>
                                        <p:cTn id="7" dur="1000"/>
                                        <p:tgtEl>
                                          <p:spTgt spid="5">
                                            <p:graphicEl>
                                              <a:dgm id="{FA294B65-D7B1-4BFF-9C5A-6B72B3822BCB}"/>
                                            </p:graphicEl>
                                          </p:spTgt>
                                        </p:tgtEl>
                                      </p:cBhvr>
                                    </p:animEffect>
                                    <p:anim calcmode="lin" valueType="num">
                                      <p:cBhvr>
                                        <p:cTn id="8" dur="1000" fill="hold"/>
                                        <p:tgtEl>
                                          <p:spTgt spid="5">
                                            <p:graphicEl>
                                              <a:dgm id="{FA294B65-D7B1-4BFF-9C5A-6B72B3822BCB}"/>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FA294B65-D7B1-4BFF-9C5A-6B72B3822BCB}"/>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0C9912F1-4DF7-4276-B916-DC4768C50F27}"/>
                                            </p:graphicEl>
                                          </p:spTgt>
                                        </p:tgtEl>
                                        <p:attrNameLst>
                                          <p:attrName>style.visibility</p:attrName>
                                        </p:attrNameLst>
                                      </p:cBhvr>
                                      <p:to>
                                        <p:strVal val="visible"/>
                                      </p:to>
                                    </p:set>
                                    <p:animEffect transition="in" filter="fade">
                                      <p:cBhvr>
                                        <p:cTn id="14" dur="1000"/>
                                        <p:tgtEl>
                                          <p:spTgt spid="5">
                                            <p:graphicEl>
                                              <a:dgm id="{0C9912F1-4DF7-4276-B916-DC4768C50F27}"/>
                                            </p:graphicEl>
                                          </p:spTgt>
                                        </p:tgtEl>
                                      </p:cBhvr>
                                    </p:animEffect>
                                    <p:anim calcmode="lin" valueType="num">
                                      <p:cBhvr>
                                        <p:cTn id="15" dur="1000" fill="hold"/>
                                        <p:tgtEl>
                                          <p:spTgt spid="5">
                                            <p:graphicEl>
                                              <a:dgm id="{0C9912F1-4DF7-4276-B916-DC4768C50F27}"/>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0C9912F1-4DF7-4276-B916-DC4768C50F2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graphicEl>
                                              <a:dgm id="{95714E2A-F1CC-40B6-8FC1-FDE6A12BB5AF}"/>
                                            </p:graphicEl>
                                          </p:spTgt>
                                        </p:tgtEl>
                                        <p:attrNameLst>
                                          <p:attrName>style.visibility</p:attrName>
                                        </p:attrNameLst>
                                      </p:cBhvr>
                                      <p:to>
                                        <p:strVal val="visible"/>
                                      </p:to>
                                    </p:set>
                                    <p:animEffect transition="in" filter="fade">
                                      <p:cBhvr>
                                        <p:cTn id="21" dur="1000"/>
                                        <p:tgtEl>
                                          <p:spTgt spid="8">
                                            <p:graphicEl>
                                              <a:dgm id="{95714E2A-F1CC-40B6-8FC1-FDE6A12BB5AF}"/>
                                            </p:graphicEl>
                                          </p:spTgt>
                                        </p:tgtEl>
                                      </p:cBhvr>
                                    </p:animEffect>
                                    <p:anim calcmode="lin" valueType="num">
                                      <p:cBhvr>
                                        <p:cTn id="22" dur="1000" fill="hold"/>
                                        <p:tgtEl>
                                          <p:spTgt spid="8">
                                            <p:graphicEl>
                                              <a:dgm id="{95714E2A-F1CC-40B6-8FC1-FDE6A12BB5AF}"/>
                                            </p:graphicEl>
                                          </p:spTgt>
                                        </p:tgtEl>
                                        <p:attrNameLst>
                                          <p:attrName>ppt_x</p:attrName>
                                        </p:attrNameLst>
                                      </p:cBhvr>
                                      <p:tavLst>
                                        <p:tav tm="0">
                                          <p:val>
                                            <p:strVal val="#ppt_x"/>
                                          </p:val>
                                        </p:tav>
                                        <p:tav tm="100000">
                                          <p:val>
                                            <p:strVal val="#ppt_x"/>
                                          </p:val>
                                        </p:tav>
                                      </p:tavLst>
                                    </p:anim>
                                    <p:anim calcmode="lin" valueType="num">
                                      <p:cBhvr>
                                        <p:cTn id="23" dur="1000" fill="hold"/>
                                        <p:tgtEl>
                                          <p:spTgt spid="8">
                                            <p:graphicEl>
                                              <a:dgm id="{95714E2A-F1CC-40B6-8FC1-FDE6A12BB5AF}"/>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graphicEl>
                                              <a:dgm id="{09A46466-E2FC-4E88-9BE2-44BE243B5057}"/>
                                            </p:graphicEl>
                                          </p:spTgt>
                                        </p:tgtEl>
                                        <p:attrNameLst>
                                          <p:attrName>style.visibility</p:attrName>
                                        </p:attrNameLst>
                                      </p:cBhvr>
                                      <p:to>
                                        <p:strVal val="visible"/>
                                      </p:to>
                                    </p:set>
                                    <p:animEffect transition="in" filter="fade">
                                      <p:cBhvr>
                                        <p:cTn id="28" dur="1000"/>
                                        <p:tgtEl>
                                          <p:spTgt spid="8">
                                            <p:graphicEl>
                                              <a:dgm id="{09A46466-E2FC-4E88-9BE2-44BE243B5057}"/>
                                            </p:graphicEl>
                                          </p:spTgt>
                                        </p:tgtEl>
                                      </p:cBhvr>
                                    </p:animEffect>
                                    <p:anim calcmode="lin" valueType="num">
                                      <p:cBhvr>
                                        <p:cTn id="29" dur="1000" fill="hold"/>
                                        <p:tgtEl>
                                          <p:spTgt spid="8">
                                            <p:graphicEl>
                                              <a:dgm id="{09A46466-E2FC-4E88-9BE2-44BE243B5057}"/>
                                            </p:graphicEl>
                                          </p:spTgt>
                                        </p:tgtEl>
                                        <p:attrNameLst>
                                          <p:attrName>ppt_x</p:attrName>
                                        </p:attrNameLst>
                                      </p:cBhvr>
                                      <p:tavLst>
                                        <p:tav tm="0">
                                          <p:val>
                                            <p:strVal val="#ppt_x"/>
                                          </p:val>
                                        </p:tav>
                                        <p:tav tm="100000">
                                          <p:val>
                                            <p:strVal val="#ppt_x"/>
                                          </p:val>
                                        </p:tav>
                                      </p:tavLst>
                                    </p:anim>
                                    <p:anim calcmode="lin" valueType="num">
                                      <p:cBhvr>
                                        <p:cTn id="30" dur="1000" fill="hold"/>
                                        <p:tgtEl>
                                          <p:spTgt spid="8">
                                            <p:graphicEl>
                                              <a:dgm id="{09A46466-E2FC-4E88-9BE2-44BE243B5057}"/>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graphicEl>
                                              <a:dgm id="{0C83C255-67B1-4F28-AEE5-604E0E11AFE8}"/>
                                            </p:graphicEl>
                                          </p:spTgt>
                                        </p:tgtEl>
                                        <p:attrNameLst>
                                          <p:attrName>style.visibility</p:attrName>
                                        </p:attrNameLst>
                                      </p:cBhvr>
                                      <p:to>
                                        <p:strVal val="visible"/>
                                      </p:to>
                                    </p:set>
                                    <p:animEffect transition="in" filter="fade">
                                      <p:cBhvr>
                                        <p:cTn id="35" dur="1000"/>
                                        <p:tgtEl>
                                          <p:spTgt spid="7">
                                            <p:graphicEl>
                                              <a:dgm id="{0C83C255-67B1-4F28-AEE5-604E0E11AFE8}"/>
                                            </p:graphicEl>
                                          </p:spTgt>
                                        </p:tgtEl>
                                      </p:cBhvr>
                                    </p:animEffect>
                                    <p:anim calcmode="lin" valueType="num">
                                      <p:cBhvr>
                                        <p:cTn id="36" dur="1000" fill="hold"/>
                                        <p:tgtEl>
                                          <p:spTgt spid="7">
                                            <p:graphicEl>
                                              <a:dgm id="{0C83C255-67B1-4F28-AEE5-604E0E11AFE8}"/>
                                            </p:graphicEl>
                                          </p:spTgt>
                                        </p:tgtEl>
                                        <p:attrNameLst>
                                          <p:attrName>ppt_x</p:attrName>
                                        </p:attrNameLst>
                                      </p:cBhvr>
                                      <p:tavLst>
                                        <p:tav tm="0">
                                          <p:val>
                                            <p:strVal val="#ppt_x"/>
                                          </p:val>
                                        </p:tav>
                                        <p:tav tm="100000">
                                          <p:val>
                                            <p:strVal val="#ppt_x"/>
                                          </p:val>
                                        </p:tav>
                                      </p:tavLst>
                                    </p:anim>
                                    <p:anim calcmode="lin" valueType="num">
                                      <p:cBhvr>
                                        <p:cTn id="37" dur="1000" fill="hold"/>
                                        <p:tgtEl>
                                          <p:spTgt spid="7">
                                            <p:graphicEl>
                                              <a:dgm id="{0C83C255-67B1-4F28-AEE5-604E0E11AFE8}"/>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graphicEl>
                                              <a:dgm id="{782696B6-3548-43EF-A64C-CEA6B1E14E81}"/>
                                            </p:graphicEl>
                                          </p:spTgt>
                                        </p:tgtEl>
                                        <p:attrNameLst>
                                          <p:attrName>style.visibility</p:attrName>
                                        </p:attrNameLst>
                                      </p:cBhvr>
                                      <p:to>
                                        <p:strVal val="visible"/>
                                      </p:to>
                                    </p:set>
                                    <p:animEffect transition="in" filter="fade">
                                      <p:cBhvr>
                                        <p:cTn id="42" dur="1000"/>
                                        <p:tgtEl>
                                          <p:spTgt spid="7">
                                            <p:graphicEl>
                                              <a:dgm id="{782696B6-3548-43EF-A64C-CEA6B1E14E81}"/>
                                            </p:graphicEl>
                                          </p:spTgt>
                                        </p:tgtEl>
                                      </p:cBhvr>
                                    </p:animEffect>
                                    <p:anim calcmode="lin" valueType="num">
                                      <p:cBhvr>
                                        <p:cTn id="43" dur="1000" fill="hold"/>
                                        <p:tgtEl>
                                          <p:spTgt spid="7">
                                            <p:graphicEl>
                                              <a:dgm id="{782696B6-3548-43EF-A64C-CEA6B1E14E81}"/>
                                            </p:graphicEl>
                                          </p:spTgt>
                                        </p:tgtEl>
                                        <p:attrNameLst>
                                          <p:attrName>ppt_x</p:attrName>
                                        </p:attrNameLst>
                                      </p:cBhvr>
                                      <p:tavLst>
                                        <p:tav tm="0">
                                          <p:val>
                                            <p:strVal val="#ppt_x"/>
                                          </p:val>
                                        </p:tav>
                                        <p:tav tm="100000">
                                          <p:val>
                                            <p:strVal val="#ppt_x"/>
                                          </p:val>
                                        </p:tav>
                                      </p:tavLst>
                                    </p:anim>
                                    <p:anim calcmode="lin" valueType="num">
                                      <p:cBhvr>
                                        <p:cTn id="44" dur="1000" fill="hold"/>
                                        <p:tgtEl>
                                          <p:spTgt spid="7">
                                            <p:graphicEl>
                                              <a:dgm id="{782696B6-3548-43EF-A64C-CEA6B1E14E8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Graphic spid="7" grpId="0" uiExpand="1">
        <p:bldSub>
          <a:bldDgm bld="lvlOne"/>
        </p:bldSub>
      </p:bldGraphic>
      <p:bldGraphic spid="8" grpId="0" uiExpand="1">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5400" dirty="0" err="1" smtClean="0">
                <a:solidFill>
                  <a:schemeClr val="accent1">
                    <a:lumMod val="50000"/>
                  </a:schemeClr>
                </a:solidFill>
                <a:effectLst>
                  <a:outerShdw blurRad="38100" dist="38100" dir="2700000" algn="tl">
                    <a:srgbClr val="000000">
                      <a:alpha val="43137"/>
                    </a:srgbClr>
                  </a:outerShdw>
                </a:effectLst>
              </a:rPr>
              <a:t>Characteristics</a:t>
            </a:r>
            <a:endParaRPr lang="pt-PT" sz="5400" dirty="0">
              <a:solidFill>
                <a:schemeClr val="accent1">
                  <a:lumMod val="50000"/>
                </a:schemeClr>
              </a:solidFill>
              <a:effectLst>
                <a:outerShdw blurRad="38100" dist="38100" dir="2700000" algn="tl">
                  <a:srgbClr val="000000">
                    <a:alpha val="43137"/>
                  </a:srgbClr>
                </a:outerShdw>
              </a:effectLst>
            </a:endParaRPr>
          </a:p>
        </p:txBody>
      </p:sp>
      <p:sp>
        <p:nvSpPr>
          <p:cNvPr id="3" name="Marcador de Posição de Conteúdo 2"/>
          <p:cNvSpPr>
            <a:spLocks noGrp="1"/>
          </p:cNvSpPr>
          <p:nvPr>
            <p:ph idx="1"/>
          </p:nvPr>
        </p:nvSpPr>
        <p:spPr>
          <a:xfrm>
            <a:off x="985944" y="2194879"/>
            <a:ext cx="4271856" cy="3880773"/>
          </a:xfrm>
        </p:spPr>
        <p:txBody>
          <a:bodyPr>
            <a:noAutofit/>
          </a:bodyPr>
          <a:lstStyle/>
          <a:p>
            <a:pPr>
              <a:spcBef>
                <a:spcPts val="1200"/>
              </a:spcBef>
              <a:buFont typeface="Wingdings" panose="05000000000000000000" pitchFamily="2" charset="2"/>
              <a:buChar char="Ø"/>
            </a:pPr>
            <a:r>
              <a:rPr lang="pt-PT" sz="2800" dirty="0" err="1" smtClean="0"/>
              <a:t>Purposeful</a:t>
            </a:r>
            <a:endParaRPr lang="pt-PT" sz="2800" dirty="0" smtClean="0"/>
          </a:p>
          <a:p>
            <a:pPr lvl="1">
              <a:spcBef>
                <a:spcPts val="1200"/>
              </a:spcBef>
              <a:buFont typeface="Wingdings" panose="05000000000000000000" pitchFamily="2" charset="2"/>
              <a:buChar char="Ø"/>
            </a:pPr>
            <a:r>
              <a:rPr lang="pt-PT" sz="2000" dirty="0" err="1" smtClean="0">
                <a:solidFill>
                  <a:schemeClr val="bg1">
                    <a:lumMod val="50000"/>
                  </a:schemeClr>
                </a:solidFill>
              </a:rPr>
              <a:t>Defined</a:t>
            </a:r>
            <a:r>
              <a:rPr lang="pt-PT" sz="2000" dirty="0" smtClean="0">
                <a:solidFill>
                  <a:schemeClr val="bg1">
                    <a:lumMod val="50000"/>
                  </a:schemeClr>
                </a:solidFill>
              </a:rPr>
              <a:t> objetive</a:t>
            </a:r>
          </a:p>
          <a:p>
            <a:pPr>
              <a:spcBef>
                <a:spcPts val="1200"/>
              </a:spcBef>
              <a:buFont typeface="Wingdings" panose="05000000000000000000" pitchFamily="2" charset="2"/>
              <a:buChar char="Ø"/>
            </a:pPr>
            <a:r>
              <a:rPr lang="pt-PT" sz="2800" dirty="0" err="1" smtClean="0"/>
              <a:t>Risk</a:t>
            </a:r>
            <a:r>
              <a:rPr lang="pt-PT" sz="2800" dirty="0" smtClean="0"/>
              <a:t> </a:t>
            </a:r>
            <a:r>
              <a:rPr lang="pt-PT" sz="2800" dirty="0" err="1" smtClean="0"/>
              <a:t>Tolenrance</a:t>
            </a:r>
            <a:endParaRPr lang="pt-PT" sz="2800" dirty="0" smtClean="0"/>
          </a:p>
          <a:p>
            <a:pPr lvl="1">
              <a:spcBef>
                <a:spcPts val="1200"/>
              </a:spcBef>
              <a:buFont typeface="Wingdings" panose="05000000000000000000" pitchFamily="2" charset="2"/>
              <a:buChar char="Ø"/>
            </a:pPr>
            <a:r>
              <a:rPr lang="pt-PT" sz="2000" dirty="0" err="1" smtClean="0">
                <a:solidFill>
                  <a:schemeClr val="bg1">
                    <a:lumMod val="50000"/>
                  </a:schemeClr>
                </a:solidFill>
              </a:rPr>
              <a:t>Stays</a:t>
            </a:r>
            <a:r>
              <a:rPr lang="pt-PT" sz="2000" dirty="0" smtClean="0">
                <a:solidFill>
                  <a:schemeClr val="bg1">
                    <a:lumMod val="50000"/>
                  </a:schemeClr>
                </a:solidFill>
              </a:rPr>
              <a:t> </a:t>
            </a:r>
            <a:r>
              <a:rPr lang="pt-PT" sz="2000" dirty="0" err="1" smtClean="0">
                <a:solidFill>
                  <a:schemeClr val="bg1">
                    <a:lumMod val="50000"/>
                  </a:schemeClr>
                </a:solidFill>
              </a:rPr>
              <a:t>hidden</a:t>
            </a:r>
            <a:endParaRPr lang="pt-PT" sz="2000" dirty="0" smtClean="0">
              <a:solidFill>
                <a:schemeClr val="bg1">
                  <a:lumMod val="50000"/>
                </a:schemeClr>
              </a:solidFill>
            </a:endParaRPr>
          </a:p>
          <a:p>
            <a:pPr>
              <a:spcBef>
                <a:spcPts val="1200"/>
              </a:spcBef>
              <a:buFont typeface="Wingdings" panose="05000000000000000000" pitchFamily="2" charset="2"/>
              <a:buChar char="Ø"/>
            </a:pPr>
            <a:r>
              <a:rPr lang="pt-PT" sz="2800" dirty="0" err="1" smtClean="0"/>
              <a:t>Focus</a:t>
            </a:r>
            <a:r>
              <a:rPr lang="pt-PT" sz="2800" dirty="0" smtClean="0"/>
              <a:t> </a:t>
            </a:r>
            <a:r>
              <a:rPr lang="pt-PT" sz="2800" dirty="0" err="1" smtClean="0"/>
              <a:t>on</a:t>
            </a:r>
            <a:r>
              <a:rPr lang="pt-PT" sz="2800" dirty="0" smtClean="0"/>
              <a:t> </a:t>
            </a:r>
            <a:r>
              <a:rPr lang="pt-PT" sz="2800" dirty="0" err="1" smtClean="0"/>
              <a:t>the</a:t>
            </a:r>
            <a:r>
              <a:rPr lang="pt-PT" sz="2800" dirty="0" smtClean="0"/>
              <a:t> </a:t>
            </a:r>
            <a:r>
              <a:rPr lang="pt-PT" sz="2800" dirty="0" err="1" smtClean="0"/>
              <a:t>goal</a:t>
            </a:r>
            <a:endParaRPr lang="pt-PT" sz="2800" dirty="0" smtClean="0"/>
          </a:p>
          <a:p>
            <a:pPr lvl="1">
              <a:spcBef>
                <a:spcPts val="1200"/>
              </a:spcBef>
              <a:buFont typeface="Wingdings" panose="05000000000000000000" pitchFamily="2" charset="2"/>
              <a:buChar char="Ø"/>
            </a:pPr>
            <a:r>
              <a:rPr lang="pt-PT" sz="2000" dirty="0" err="1" smtClean="0">
                <a:solidFill>
                  <a:schemeClr val="bg1">
                    <a:lumMod val="50000"/>
                  </a:schemeClr>
                </a:solidFill>
              </a:rPr>
              <a:t>Not</a:t>
            </a:r>
            <a:r>
              <a:rPr lang="pt-PT" sz="2000" dirty="0" smtClean="0">
                <a:solidFill>
                  <a:schemeClr val="bg1">
                    <a:lumMod val="50000"/>
                  </a:schemeClr>
                </a:solidFill>
              </a:rPr>
              <a:t> </a:t>
            </a:r>
            <a:r>
              <a:rPr lang="pt-PT" sz="2000" dirty="0" err="1" smtClean="0">
                <a:solidFill>
                  <a:schemeClr val="bg1">
                    <a:lumMod val="50000"/>
                  </a:schemeClr>
                </a:solidFill>
              </a:rPr>
              <a:t>distracted</a:t>
            </a:r>
            <a:endParaRPr lang="pt-PT" sz="2000" dirty="0" smtClean="0">
              <a:solidFill>
                <a:schemeClr val="bg1">
                  <a:lumMod val="50000"/>
                </a:schemeClr>
              </a:solidFill>
            </a:endParaRPr>
          </a:p>
          <a:p>
            <a:pPr>
              <a:spcBef>
                <a:spcPts val="1200"/>
              </a:spcBef>
              <a:buFont typeface="Wingdings" panose="05000000000000000000" pitchFamily="2" charset="2"/>
              <a:buChar char="Ø"/>
            </a:pPr>
            <a:r>
              <a:rPr lang="pt-PT" sz="2800" dirty="0" err="1" smtClean="0"/>
              <a:t>Resourceful</a:t>
            </a:r>
            <a:endParaRPr lang="pt-PT" sz="2800" dirty="0"/>
          </a:p>
          <a:p>
            <a:pPr lvl="1">
              <a:spcBef>
                <a:spcPts val="1200"/>
              </a:spcBef>
              <a:buFont typeface="Wingdings" panose="05000000000000000000" pitchFamily="2" charset="2"/>
              <a:buChar char="Ø"/>
            </a:pPr>
            <a:r>
              <a:rPr lang="pt-PT" sz="2000" dirty="0" err="1" smtClean="0">
                <a:solidFill>
                  <a:schemeClr val="bg1">
                    <a:lumMod val="50000"/>
                  </a:schemeClr>
                </a:solidFill>
              </a:rPr>
              <a:t>Multiple</a:t>
            </a:r>
            <a:r>
              <a:rPr lang="pt-PT" sz="2000" dirty="0" smtClean="0">
                <a:solidFill>
                  <a:schemeClr val="bg1">
                    <a:lumMod val="50000"/>
                  </a:schemeClr>
                </a:solidFill>
              </a:rPr>
              <a:t> </a:t>
            </a:r>
            <a:r>
              <a:rPr lang="pt-PT" sz="2000" dirty="0" err="1" smtClean="0">
                <a:solidFill>
                  <a:schemeClr val="bg1">
                    <a:lumMod val="50000"/>
                  </a:schemeClr>
                </a:solidFill>
              </a:rPr>
              <a:t>attack</a:t>
            </a:r>
            <a:r>
              <a:rPr lang="pt-PT" sz="2000" dirty="0" smtClean="0">
                <a:solidFill>
                  <a:schemeClr val="bg1">
                    <a:lumMod val="50000"/>
                  </a:schemeClr>
                </a:solidFill>
              </a:rPr>
              <a:t> </a:t>
            </a:r>
            <a:r>
              <a:rPr lang="pt-PT" sz="2000" dirty="0" err="1" smtClean="0">
                <a:solidFill>
                  <a:schemeClr val="bg1">
                    <a:lumMod val="50000"/>
                  </a:schemeClr>
                </a:solidFill>
              </a:rPr>
              <a:t>vectors</a:t>
            </a:r>
            <a:endParaRPr lang="pt-PT" sz="2000" dirty="0">
              <a:solidFill>
                <a:schemeClr val="bg1">
                  <a:lumMod val="50000"/>
                </a:schemeClr>
              </a:solidFill>
            </a:endParaRPr>
          </a:p>
        </p:txBody>
      </p:sp>
      <p:sp>
        <p:nvSpPr>
          <p:cNvPr id="4" name="Marcador de Posição de Conteúdo 2"/>
          <p:cNvSpPr txBox="1">
            <a:spLocks/>
          </p:cNvSpPr>
          <p:nvPr/>
        </p:nvSpPr>
        <p:spPr>
          <a:xfrm>
            <a:off x="5596044" y="2069148"/>
            <a:ext cx="5548206" cy="388077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Char char="Ø"/>
            </a:pPr>
            <a:r>
              <a:rPr lang="pt-PT" sz="2800" dirty="0" err="1" smtClean="0"/>
              <a:t>Multiple</a:t>
            </a:r>
            <a:r>
              <a:rPr lang="pt-PT" sz="2800" dirty="0" smtClean="0"/>
              <a:t> </a:t>
            </a:r>
            <a:r>
              <a:rPr lang="pt-PT" sz="2800" dirty="0" err="1" smtClean="0"/>
              <a:t>Locations</a:t>
            </a:r>
            <a:endParaRPr lang="pt-PT" sz="2800" dirty="0" smtClean="0"/>
          </a:p>
          <a:p>
            <a:pPr lvl="1">
              <a:lnSpc>
                <a:spcPct val="150000"/>
              </a:lnSpc>
              <a:buFont typeface="Wingdings" panose="05000000000000000000" pitchFamily="2" charset="2"/>
              <a:buChar char="Ø"/>
            </a:pPr>
            <a:r>
              <a:rPr lang="pt-PT" sz="2000" dirty="0" err="1" smtClean="0">
                <a:solidFill>
                  <a:schemeClr val="bg1">
                    <a:lumMod val="50000"/>
                  </a:schemeClr>
                </a:solidFill>
              </a:rPr>
              <a:t>Where</a:t>
            </a:r>
            <a:r>
              <a:rPr lang="pt-PT" sz="2000" dirty="0" smtClean="0">
                <a:solidFill>
                  <a:schemeClr val="bg1">
                    <a:lumMod val="50000"/>
                  </a:schemeClr>
                </a:solidFill>
              </a:rPr>
              <a:t> </a:t>
            </a:r>
            <a:r>
              <a:rPr lang="pt-PT" sz="2000" dirty="0" err="1" smtClean="0">
                <a:solidFill>
                  <a:schemeClr val="bg1">
                    <a:lumMod val="50000"/>
                  </a:schemeClr>
                </a:solidFill>
              </a:rPr>
              <a:t>the</a:t>
            </a:r>
            <a:r>
              <a:rPr lang="pt-PT" sz="2000" dirty="0" smtClean="0">
                <a:solidFill>
                  <a:schemeClr val="bg1">
                    <a:lumMod val="50000"/>
                  </a:schemeClr>
                </a:solidFill>
              </a:rPr>
              <a:t> </a:t>
            </a:r>
            <a:r>
              <a:rPr lang="pt-PT" sz="2000" dirty="0" err="1" smtClean="0">
                <a:solidFill>
                  <a:schemeClr val="bg1">
                    <a:lumMod val="50000"/>
                  </a:schemeClr>
                </a:solidFill>
              </a:rPr>
              <a:t>attack</a:t>
            </a:r>
            <a:r>
              <a:rPr lang="pt-PT" sz="2000" dirty="0" smtClean="0">
                <a:solidFill>
                  <a:schemeClr val="bg1">
                    <a:lumMod val="50000"/>
                  </a:schemeClr>
                </a:solidFill>
              </a:rPr>
              <a:t> </a:t>
            </a:r>
            <a:r>
              <a:rPr lang="pt-PT" sz="2000" dirty="0" err="1" smtClean="0">
                <a:solidFill>
                  <a:schemeClr val="bg1">
                    <a:lumMod val="50000"/>
                  </a:schemeClr>
                </a:solidFill>
              </a:rPr>
              <a:t>occurs</a:t>
            </a:r>
            <a:endParaRPr lang="pt-PT" sz="2000" dirty="0" smtClean="0">
              <a:solidFill>
                <a:schemeClr val="bg1">
                  <a:lumMod val="50000"/>
                </a:schemeClr>
              </a:solidFill>
            </a:endParaRPr>
          </a:p>
          <a:p>
            <a:pPr>
              <a:lnSpc>
                <a:spcPct val="150000"/>
              </a:lnSpc>
              <a:buFont typeface="Wingdings" panose="05000000000000000000" pitchFamily="2" charset="2"/>
              <a:buChar char="Ø"/>
            </a:pPr>
            <a:r>
              <a:rPr lang="pt-PT" sz="2800" dirty="0" err="1" smtClean="0"/>
              <a:t>Large</a:t>
            </a:r>
            <a:r>
              <a:rPr lang="pt-PT" sz="2800" dirty="0" smtClean="0"/>
              <a:t> Volumes </a:t>
            </a:r>
            <a:r>
              <a:rPr lang="pt-PT" sz="2800" dirty="0" err="1" smtClean="0"/>
              <a:t>of</a:t>
            </a:r>
            <a:r>
              <a:rPr lang="pt-PT" sz="2800" dirty="0" smtClean="0"/>
              <a:t> </a:t>
            </a:r>
            <a:r>
              <a:rPr lang="pt-PT" sz="2800" dirty="0" err="1" smtClean="0"/>
              <a:t>Traffic</a:t>
            </a:r>
            <a:endParaRPr lang="pt-PT" sz="2800" dirty="0" smtClean="0"/>
          </a:p>
          <a:p>
            <a:pPr lvl="1">
              <a:lnSpc>
                <a:spcPct val="150000"/>
              </a:lnSpc>
              <a:buFont typeface="Wingdings" panose="05000000000000000000" pitchFamily="2" charset="2"/>
              <a:buChar char="Ø"/>
            </a:pPr>
            <a:r>
              <a:rPr lang="pt-PT" sz="2000" dirty="0" err="1" smtClean="0">
                <a:solidFill>
                  <a:schemeClr val="bg1">
                    <a:lumMod val="50000"/>
                  </a:schemeClr>
                </a:solidFill>
              </a:rPr>
              <a:t>Massive</a:t>
            </a:r>
            <a:r>
              <a:rPr lang="pt-PT" sz="2000" dirty="0" smtClean="0">
                <a:solidFill>
                  <a:schemeClr val="bg1">
                    <a:lumMod val="50000"/>
                  </a:schemeClr>
                </a:solidFill>
              </a:rPr>
              <a:t> </a:t>
            </a:r>
            <a:r>
              <a:rPr lang="pt-PT" sz="2000" dirty="0" err="1" smtClean="0">
                <a:solidFill>
                  <a:schemeClr val="bg1">
                    <a:lumMod val="50000"/>
                  </a:schemeClr>
                </a:solidFill>
              </a:rPr>
              <a:t>coded</a:t>
            </a:r>
            <a:endParaRPr lang="pt-PT" sz="2000" dirty="0" smtClean="0">
              <a:solidFill>
                <a:schemeClr val="bg1">
                  <a:lumMod val="50000"/>
                </a:schemeClr>
              </a:solidFill>
            </a:endParaRPr>
          </a:p>
          <a:p>
            <a:pPr>
              <a:lnSpc>
                <a:spcPct val="150000"/>
              </a:lnSpc>
              <a:buFont typeface="Wingdings" panose="05000000000000000000" pitchFamily="2" charset="2"/>
              <a:buChar char="Ø"/>
            </a:pPr>
            <a:r>
              <a:rPr lang="pt-PT" sz="2800" dirty="0" err="1" smtClean="0"/>
              <a:t>Heavily</a:t>
            </a:r>
            <a:r>
              <a:rPr lang="pt-PT" sz="2800" dirty="0" smtClean="0"/>
              <a:t> </a:t>
            </a:r>
            <a:r>
              <a:rPr lang="pt-PT" sz="2800" dirty="0" err="1" smtClean="0"/>
              <a:t>Funded</a:t>
            </a:r>
            <a:endParaRPr lang="pt-PT" sz="2800" dirty="0" smtClean="0"/>
          </a:p>
          <a:p>
            <a:pPr lvl="1">
              <a:lnSpc>
                <a:spcPct val="150000"/>
              </a:lnSpc>
              <a:buFont typeface="Wingdings" panose="05000000000000000000" pitchFamily="2" charset="2"/>
              <a:buChar char="Ø"/>
            </a:pPr>
            <a:r>
              <a:rPr lang="pt-PT" sz="2400" dirty="0" err="1" smtClean="0">
                <a:solidFill>
                  <a:schemeClr val="bg1">
                    <a:lumMod val="50000"/>
                  </a:schemeClr>
                </a:solidFill>
              </a:rPr>
              <a:t>Organizations</a:t>
            </a:r>
            <a:endParaRPr lang="pt-PT" sz="2400" dirty="0">
              <a:solidFill>
                <a:schemeClr val="bg1">
                  <a:lumMod val="50000"/>
                </a:schemeClr>
              </a:solidFill>
            </a:endParaRPr>
          </a:p>
        </p:txBody>
      </p:sp>
    </p:spTree>
    <p:extLst>
      <p:ext uri="{BB962C8B-B14F-4D97-AF65-F5344CB8AC3E}">
        <p14:creationId xmlns:p14="http://schemas.microsoft.com/office/powerpoint/2010/main" val="364491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fade">
                                      <p:cBhvr>
                                        <p:cTn id="61" dur="1000"/>
                                        <p:tgtEl>
                                          <p:spTgt spid="3">
                                            <p:txEl>
                                              <p:pRg st="7" end="7"/>
                                            </p:txEl>
                                          </p:spTgt>
                                        </p:tgtEl>
                                      </p:cBhvr>
                                    </p:animEffect>
                                    <p:anim calcmode="lin" valueType="num">
                                      <p:cBhvr>
                                        <p:cTn id="6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4">
                                            <p:txEl>
                                              <p:pRg st="0" end="0"/>
                                            </p:txEl>
                                          </p:spTgt>
                                        </p:tgtEl>
                                        <p:attrNameLst>
                                          <p:attrName>style.visibility</p:attrName>
                                        </p:attrNameLst>
                                      </p:cBhvr>
                                      <p:to>
                                        <p:strVal val="visible"/>
                                      </p:to>
                                    </p:set>
                                    <p:animEffect transition="in" filter="fade">
                                      <p:cBhvr>
                                        <p:cTn id="68" dur="1000"/>
                                        <p:tgtEl>
                                          <p:spTgt spid="4">
                                            <p:txEl>
                                              <p:pRg st="0" end="0"/>
                                            </p:txEl>
                                          </p:spTgt>
                                        </p:tgtEl>
                                      </p:cBhvr>
                                    </p:animEffect>
                                    <p:anim calcmode="lin" valueType="num">
                                      <p:cBhvr>
                                        <p:cTn id="6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
                                            <p:txEl>
                                              <p:pRg st="1" end="1"/>
                                            </p:txEl>
                                          </p:spTgt>
                                        </p:tgtEl>
                                        <p:attrNameLst>
                                          <p:attrName>style.visibility</p:attrName>
                                        </p:attrNameLst>
                                      </p:cBhvr>
                                      <p:to>
                                        <p:strVal val="visible"/>
                                      </p:to>
                                    </p:set>
                                    <p:animEffect transition="in" filter="fade">
                                      <p:cBhvr>
                                        <p:cTn id="75" dur="1000"/>
                                        <p:tgtEl>
                                          <p:spTgt spid="4">
                                            <p:txEl>
                                              <p:pRg st="1" end="1"/>
                                            </p:txEl>
                                          </p:spTgt>
                                        </p:tgtEl>
                                      </p:cBhvr>
                                    </p:animEffect>
                                    <p:anim calcmode="lin" valueType="num">
                                      <p:cBhvr>
                                        <p:cTn id="7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77"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4">
                                            <p:txEl>
                                              <p:pRg st="2" end="2"/>
                                            </p:txEl>
                                          </p:spTgt>
                                        </p:tgtEl>
                                        <p:attrNameLst>
                                          <p:attrName>style.visibility</p:attrName>
                                        </p:attrNameLst>
                                      </p:cBhvr>
                                      <p:to>
                                        <p:strVal val="visible"/>
                                      </p:to>
                                    </p:set>
                                    <p:animEffect transition="in" filter="fade">
                                      <p:cBhvr>
                                        <p:cTn id="82" dur="1000"/>
                                        <p:tgtEl>
                                          <p:spTgt spid="4">
                                            <p:txEl>
                                              <p:pRg st="2" end="2"/>
                                            </p:txEl>
                                          </p:spTgt>
                                        </p:tgtEl>
                                      </p:cBhvr>
                                    </p:animEffect>
                                    <p:anim calcmode="lin" valueType="num">
                                      <p:cBhvr>
                                        <p:cTn id="8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4">
                                            <p:txEl>
                                              <p:pRg st="3" end="3"/>
                                            </p:txEl>
                                          </p:spTgt>
                                        </p:tgtEl>
                                        <p:attrNameLst>
                                          <p:attrName>style.visibility</p:attrName>
                                        </p:attrNameLst>
                                      </p:cBhvr>
                                      <p:to>
                                        <p:strVal val="visible"/>
                                      </p:to>
                                    </p:set>
                                    <p:animEffect transition="in" filter="fade">
                                      <p:cBhvr>
                                        <p:cTn id="89" dur="1000"/>
                                        <p:tgtEl>
                                          <p:spTgt spid="4">
                                            <p:txEl>
                                              <p:pRg st="3" end="3"/>
                                            </p:txEl>
                                          </p:spTgt>
                                        </p:tgtEl>
                                      </p:cBhvr>
                                    </p:animEffect>
                                    <p:anim calcmode="lin" valueType="num">
                                      <p:cBhvr>
                                        <p:cTn id="9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4">
                                            <p:txEl>
                                              <p:pRg st="4" end="4"/>
                                            </p:txEl>
                                          </p:spTgt>
                                        </p:tgtEl>
                                        <p:attrNameLst>
                                          <p:attrName>style.visibility</p:attrName>
                                        </p:attrNameLst>
                                      </p:cBhvr>
                                      <p:to>
                                        <p:strVal val="visible"/>
                                      </p:to>
                                    </p:set>
                                    <p:animEffect transition="in" filter="fade">
                                      <p:cBhvr>
                                        <p:cTn id="96" dur="1000"/>
                                        <p:tgtEl>
                                          <p:spTgt spid="4">
                                            <p:txEl>
                                              <p:pRg st="4" end="4"/>
                                            </p:txEl>
                                          </p:spTgt>
                                        </p:tgtEl>
                                      </p:cBhvr>
                                    </p:animEffect>
                                    <p:anim calcmode="lin" valueType="num">
                                      <p:cBhvr>
                                        <p:cTn id="9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4">
                                            <p:txEl>
                                              <p:pRg st="5" end="5"/>
                                            </p:txEl>
                                          </p:spTgt>
                                        </p:tgtEl>
                                        <p:attrNameLst>
                                          <p:attrName>style.visibility</p:attrName>
                                        </p:attrNameLst>
                                      </p:cBhvr>
                                      <p:to>
                                        <p:strVal val="visible"/>
                                      </p:to>
                                    </p:set>
                                    <p:animEffect transition="in" filter="fade">
                                      <p:cBhvr>
                                        <p:cTn id="103" dur="1000"/>
                                        <p:tgtEl>
                                          <p:spTgt spid="4">
                                            <p:txEl>
                                              <p:pRg st="5" end="5"/>
                                            </p:txEl>
                                          </p:spTgt>
                                        </p:tgtEl>
                                      </p:cBhvr>
                                    </p:animEffect>
                                    <p:anim calcmode="lin" valueType="num">
                                      <p:cBhvr>
                                        <p:cTn id="10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05"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1862340" y="2760023"/>
            <a:ext cx="8596668" cy="1320800"/>
          </a:xfrm>
        </p:spPr>
        <p:txBody>
          <a:bodyPr>
            <a:normAutofit/>
          </a:bodyPr>
          <a:lstStyle/>
          <a:p>
            <a:pPr algn="ctr"/>
            <a:r>
              <a:rPr lang="pt-PT" sz="8000" dirty="0" err="1" smtClean="0">
                <a:solidFill>
                  <a:schemeClr val="accent1">
                    <a:lumMod val="50000"/>
                  </a:schemeClr>
                </a:solidFill>
                <a:latin typeface="Broadway" panose="04040905080B02020502" pitchFamily="82" charset="0"/>
              </a:rPr>
              <a:t>Kill</a:t>
            </a:r>
            <a:r>
              <a:rPr lang="pt-PT" sz="8000" dirty="0" smtClean="0">
                <a:solidFill>
                  <a:schemeClr val="accent1">
                    <a:lumMod val="50000"/>
                  </a:schemeClr>
                </a:solidFill>
                <a:latin typeface="Broadway" panose="04040905080B02020502" pitchFamily="82" charset="0"/>
              </a:rPr>
              <a:t> </a:t>
            </a:r>
            <a:r>
              <a:rPr lang="pt-PT" sz="8000" dirty="0" err="1" smtClean="0">
                <a:solidFill>
                  <a:schemeClr val="accent1">
                    <a:lumMod val="50000"/>
                  </a:schemeClr>
                </a:solidFill>
                <a:latin typeface="Broadway" panose="04040905080B02020502" pitchFamily="82" charset="0"/>
              </a:rPr>
              <a:t>Chain</a:t>
            </a:r>
            <a:endParaRPr lang="pt-PT" sz="8000" dirty="0">
              <a:solidFill>
                <a:schemeClr val="accent1">
                  <a:lumMod val="50000"/>
                </a:schemeClr>
              </a:solidFill>
              <a:latin typeface="Broadway" panose="04040905080B02020502" pitchFamily="82" charset="0"/>
            </a:endParaRPr>
          </a:p>
        </p:txBody>
      </p:sp>
    </p:spTree>
    <p:extLst>
      <p:ext uri="{BB962C8B-B14F-4D97-AF65-F5344CB8AC3E}">
        <p14:creationId xmlns:p14="http://schemas.microsoft.com/office/powerpoint/2010/main" val="1647122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5400" dirty="0" smtClean="0">
                <a:solidFill>
                  <a:schemeClr val="accent1">
                    <a:lumMod val="50000"/>
                  </a:schemeClr>
                </a:solidFill>
                <a:effectLst>
                  <a:outerShdw blurRad="38100" dist="38100" dir="2700000" algn="tl">
                    <a:srgbClr val="000000">
                      <a:alpha val="43137"/>
                    </a:srgbClr>
                  </a:outerShdw>
                </a:effectLst>
              </a:rPr>
              <a:t>Objetives</a:t>
            </a:r>
            <a:endParaRPr lang="pt-PT" sz="5400" dirty="0">
              <a:solidFill>
                <a:schemeClr val="accent1">
                  <a:lumMod val="50000"/>
                </a:schemeClr>
              </a:solidFill>
              <a:effectLst>
                <a:outerShdw blurRad="38100" dist="38100" dir="2700000" algn="tl">
                  <a:srgbClr val="000000">
                    <a:alpha val="43137"/>
                  </a:srgbClr>
                </a:outerShdw>
              </a:effectLst>
            </a:endParaRPr>
          </a:p>
        </p:txBody>
      </p:sp>
      <p:sp>
        <p:nvSpPr>
          <p:cNvPr id="3" name="Marcador de Posição de Conteúdo 2"/>
          <p:cNvSpPr>
            <a:spLocks noGrp="1"/>
          </p:cNvSpPr>
          <p:nvPr>
            <p:ph idx="1"/>
          </p:nvPr>
        </p:nvSpPr>
        <p:spPr>
          <a:xfrm>
            <a:off x="1351704" y="2057719"/>
            <a:ext cx="8596668" cy="3880773"/>
          </a:xfrm>
        </p:spPr>
        <p:txBody>
          <a:bodyPr>
            <a:normAutofit fontScale="92500" lnSpcReduction="10000"/>
          </a:bodyPr>
          <a:lstStyle/>
          <a:p>
            <a:pPr>
              <a:lnSpc>
                <a:spcPct val="200000"/>
              </a:lnSpc>
              <a:buFont typeface="Wingdings" panose="05000000000000000000" pitchFamily="2" charset="2"/>
              <a:buChar char="Ø"/>
            </a:pPr>
            <a:r>
              <a:rPr lang="pt-PT" sz="2400" dirty="0" err="1" smtClean="0"/>
              <a:t>What</a:t>
            </a:r>
            <a:r>
              <a:rPr lang="pt-PT" sz="2400" dirty="0" smtClean="0"/>
              <a:t> are </a:t>
            </a:r>
            <a:r>
              <a:rPr lang="pt-PT" sz="2400" dirty="0" err="1" smtClean="0"/>
              <a:t>APTs</a:t>
            </a:r>
            <a:endParaRPr lang="pt-PT" sz="2400" dirty="0" smtClean="0"/>
          </a:p>
          <a:p>
            <a:pPr>
              <a:lnSpc>
                <a:spcPct val="200000"/>
              </a:lnSpc>
              <a:buFont typeface="Wingdings" panose="05000000000000000000" pitchFamily="2" charset="2"/>
              <a:buChar char="Ø"/>
            </a:pPr>
            <a:r>
              <a:rPr lang="pt-PT" sz="2400" dirty="0" err="1" smtClean="0"/>
              <a:t>Caracteristics</a:t>
            </a:r>
            <a:endParaRPr lang="pt-PT" sz="2400" dirty="0"/>
          </a:p>
          <a:p>
            <a:pPr>
              <a:lnSpc>
                <a:spcPct val="200000"/>
              </a:lnSpc>
              <a:buFont typeface="Wingdings" panose="05000000000000000000" pitchFamily="2" charset="2"/>
              <a:buChar char="Ø"/>
            </a:pPr>
            <a:r>
              <a:rPr lang="pt-PT" sz="2400" dirty="0" err="1"/>
              <a:t>Kill</a:t>
            </a:r>
            <a:r>
              <a:rPr lang="pt-PT" sz="2400" dirty="0"/>
              <a:t> </a:t>
            </a:r>
            <a:r>
              <a:rPr lang="pt-PT" sz="2400" dirty="0" err="1" smtClean="0"/>
              <a:t>chain</a:t>
            </a:r>
            <a:endParaRPr lang="pt-PT" sz="2400" dirty="0"/>
          </a:p>
          <a:p>
            <a:pPr>
              <a:lnSpc>
                <a:spcPct val="200000"/>
              </a:lnSpc>
              <a:buFont typeface="Wingdings" panose="05000000000000000000" pitchFamily="2" charset="2"/>
              <a:buChar char="Ø"/>
            </a:pPr>
            <a:r>
              <a:rPr lang="pt-PT" sz="2400" dirty="0" err="1" smtClean="0"/>
              <a:t>Examples</a:t>
            </a:r>
            <a:endParaRPr lang="pt-PT" sz="2400" dirty="0" smtClean="0"/>
          </a:p>
          <a:p>
            <a:pPr>
              <a:lnSpc>
                <a:spcPct val="200000"/>
              </a:lnSpc>
              <a:buFont typeface="Wingdings" panose="05000000000000000000" pitchFamily="2" charset="2"/>
              <a:buChar char="Ø"/>
            </a:pPr>
            <a:r>
              <a:rPr lang="pt-PT" sz="2400" dirty="0" err="1" smtClean="0"/>
              <a:t>How</a:t>
            </a:r>
            <a:r>
              <a:rPr lang="pt-PT" sz="2400" dirty="0" smtClean="0"/>
              <a:t> to </a:t>
            </a:r>
            <a:r>
              <a:rPr lang="pt-PT" sz="2400" dirty="0" err="1" smtClean="0"/>
              <a:t>Avoid</a:t>
            </a:r>
            <a:r>
              <a:rPr lang="pt-PT" sz="2400" dirty="0" smtClean="0"/>
              <a:t> </a:t>
            </a:r>
            <a:r>
              <a:rPr lang="pt-PT" sz="2400" dirty="0" err="1" smtClean="0"/>
              <a:t>Them</a:t>
            </a:r>
            <a:endParaRPr lang="pt-PT" sz="2400" dirty="0"/>
          </a:p>
          <a:p>
            <a:pPr marL="0" indent="0">
              <a:buNone/>
            </a:pPr>
            <a:endParaRPr lang="pt-PT" sz="3200" dirty="0"/>
          </a:p>
          <a:p>
            <a:pPr>
              <a:buFont typeface="Wingdings" panose="05000000000000000000" pitchFamily="2" charset="2"/>
              <a:buChar char="Ø"/>
            </a:pPr>
            <a:endParaRPr lang="pt-PT" sz="3200" dirty="0" smtClean="0"/>
          </a:p>
          <a:p>
            <a:endParaRPr lang="pt-PT" dirty="0"/>
          </a:p>
          <a:p>
            <a:endParaRPr lang="pt-PT" dirty="0"/>
          </a:p>
        </p:txBody>
      </p:sp>
      <p:pic>
        <p:nvPicPr>
          <p:cNvPr id="1026" name="Picture 2" descr="Advanced Persistent Threats (APTs) | by Ensar Seker | Lotus Fruit | Medium"/>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7703" t="7048" r="4867" b="11457"/>
          <a:stretch/>
        </p:blipFill>
        <p:spPr bwMode="auto">
          <a:xfrm>
            <a:off x="5078538" y="1781810"/>
            <a:ext cx="5189220" cy="37033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85328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5400" dirty="0">
                <a:solidFill>
                  <a:schemeClr val="accent1">
                    <a:lumMod val="50000"/>
                  </a:schemeClr>
                </a:solidFill>
                <a:effectLst>
                  <a:outerShdw blurRad="38100" dist="38100" dir="2700000" algn="tl">
                    <a:srgbClr val="000000">
                      <a:alpha val="43137"/>
                    </a:srgbClr>
                  </a:outerShdw>
                </a:effectLst>
              </a:rPr>
              <a:t>How: Kill Chain</a:t>
            </a:r>
          </a:p>
        </p:txBody>
      </p:sp>
      <p:sp>
        <p:nvSpPr>
          <p:cNvPr id="3" name="Marcador de Posição de Conteúdo 2"/>
          <p:cNvSpPr>
            <a:spLocks noGrp="1"/>
          </p:cNvSpPr>
          <p:nvPr>
            <p:ph idx="1"/>
          </p:nvPr>
        </p:nvSpPr>
        <p:spPr>
          <a:xfrm>
            <a:off x="1123104" y="2126299"/>
            <a:ext cx="8596668" cy="3880773"/>
          </a:xfrm>
        </p:spPr>
        <p:txBody>
          <a:bodyPr>
            <a:normAutofit lnSpcReduction="10000"/>
          </a:bodyPr>
          <a:lstStyle/>
          <a:p>
            <a:pPr rtl="0">
              <a:spcBef>
                <a:spcPts val="1200"/>
              </a:spcBef>
              <a:spcAft>
                <a:spcPts val="1200"/>
              </a:spcAft>
              <a:buFont typeface="Wingdings" panose="05000000000000000000" pitchFamily="2" charset="2"/>
              <a:buChar char="Ø"/>
            </a:pPr>
            <a:r>
              <a:rPr lang="en-GB" sz="2400" i="0" u="none" strike="noStrike" dirty="0">
                <a:solidFill>
                  <a:srgbClr val="000000"/>
                </a:solidFill>
                <a:effectLst/>
              </a:rPr>
              <a:t>Phase 0: Target definition</a:t>
            </a:r>
          </a:p>
          <a:p>
            <a:pPr rtl="0">
              <a:spcBef>
                <a:spcPts val="1200"/>
              </a:spcBef>
              <a:spcAft>
                <a:spcPts val="1200"/>
              </a:spcAft>
              <a:buFont typeface="Wingdings" panose="05000000000000000000" pitchFamily="2" charset="2"/>
              <a:buChar char="Ø"/>
            </a:pPr>
            <a:r>
              <a:rPr lang="en-GB" sz="2400" i="0" u="none" strike="noStrike" dirty="0">
                <a:solidFill>
                  <a:srgbClr val="000000"/>
                </a:solidFill>
                <a:effectLst/>
              </a:rPr>
              <a:t>Phase 1:  Intrusion</a:t>
            </a:r>
            <a:endParaRPr lang="en-GB" sz="2400" dirty="0">
              <a:effectLst/>
            </a:endParaRPr>
          </a:p>
          <a:p>
            <a:pPr rtl="0">
              <a:spcBef>
                <a:spcPts val="1200"/>
              </a:spcBef>
              <a:spcAft>
                <a:spcPts val="1200"/>
              </a:spcAft>
              <a:buFont typeface="Wingdings" panose="05000000000000000000" pitchFamily="2" charset="2"/>
              <a:buChar char="Ø"/>
            </a:pPr>
            <a:r>
              <a:rPr lang="en-US" sz="2400" i="0" u="none" strike="noStrike" dirty="0">
                <a:solidFill>
                  <a:srgbClr val="000000"/>
                </a:solidFill>
                <a:effectLst/>
              </a:rPr>
              <a:t>Phase 2: Further Capture and Persistence </a:t>
            </a:r>
            <a:endParaRPr lang="en-US" sz="2400" dirty="0">
              <a:effectLst/>
            </a:endParaRPr>
          </a:p>
          <a:p>
            <a:pPr rtl="0">
              <a:spcBef>
                <a:spcPts val="1200"/>
              </a:spcBef>
              <a:spcAft>
                <a:spcPts val="1200"/>
              </a:spcAft>
              <a:buFont typeface="Wingdings" panose="05000000000000000000" pitchFamily="2" charset="2"/>
              <a:buChar char="Ø"/>
            </a:pPr>
            <a:r>
              <a:rPr lang="en-US" sz="2400" i="0" u="none" strike="noStrike" dirty="0">
                <a:solidFill>
                  <a:srgbClr val="000000"/>
                </a:solidFill>
                <a:effectLst/>
              </a:rPr>
              <a:t>Phase 3: Internal enumeration (Half-stage)</a:t>
            </a:r>
          </a:p>
          <a:p>
            <a:pPr rtl="0">
              <a:spcBef>
                <a:spcPts val="1200"/>
              </a:spcBef>
              <a:spcAft>
                <a:spcPts val="1200"/>
              </a:spcAft>
              <a:buFont typeface="Wingdings" panose="05000000000000000000" pitchFamily="2" charset="2"/>
              <a:buChar char="Ø"/>
            </a:pPr>
            <a:r>
              <a:rPr lang="en-GB" sz="2400" i="0" u="none" strike="noStrike" dirty="0">
                <a:solidFill>
                  <a:srgbClr val="000000"/>
                </a:solidFill>
                <a:effectLst/>
              </a:rPr>
              <a:t>Phase 4: Data Exfiltration</a:t>
            </a:r>
            <a:endParaRPr lang="en-GB" sz="2400" dirty="0">
              <a:effectLst/>
            </a:endParaRPr>
          </a:p>
          <a:p>
            <a:pPr>
              <a:buFont typeface="Wingdings" panose="05000000000000000000" pitchFamily="2" charset="2"/>
              <a:buChar char="Ø"/>
            </a:pPr>
            <a:r>
              <a:rPr lang="en-GB" sz="2400" i="0" u="none" strike="noStrike" dirty="0">
                <a:solidFill>
                  <a:srgbClr val="000000"/>
                </a:solidFill>
                <a:effectLst/>
              </a:rPr>
              <a:t>Phase 5: Attack completion</a:t>
            </a:r>
            <a:r>
              <a:rPr lang="en-GB" dirty="0"/>
              <a:t/>
            </a:r>
            <a:br>
              <a:rPr lang="en-GB" dirty="0"/>
            </a:br>
            <a:endParaRPr lang="pt-PT" dirty="0"/>
          </a:p>
        </p:txBody>
      </p:sp>
    </p:spTree>
    <p:extLst>
      <p:ext uri="{BB962C8B-B14F-4D97-AF65-F5344CB8AC3E}">
        <p14:creationId xmlns:p14="http://schemas.microsoft.com/office/powerpoint/2010/main" val="170500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F73DF4-584A-80CB-EF97-C4685789C0A0}"/>
              </a:ext>
            </a:extLst>
          </p:cNvPr>
          <p:cNvSpPr>
            <a:spLocks noGrp="1"/>
          </p:cNvSpPr>
          <p:nvPr>
            <p:ph type="ctrTitle"/>
          </p:nvPr>
        </p:nvSpPr>
        <p:spPr>
          <a:xfrm>
            <a:off x="1021080" y="553932"/>
            <a:ext cx="9144000" cy="960437"/>
          </a:xfrm>
        </p:spPr>
        <p:txBody>
          <a:bodyPr/>
          <a:lstStyle/>
          <a:p>
            <a:pPr algn="l"/>
            <a:r>
              <a:rPr lang="en-GB" dirty="0"/>
              <a:t>Phase 0</a:t>
            </a:r>
          </a:p>
        </p:txBody>
      </p:sp>
      <p:pic>
        <p:nvPicPr>
          <p:cNvPr id="5" name="Picture 2" descr="The new landscape of pre-installed mobile malware: malicious code within |  Malwarebytes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04" y="2579278"/>
            <a:ext cx="5577498" cy="3720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ubtitle 2">
            <a:extLst>
              <a:ext uri="{FF2B5EF4-FFF2-40B4-BE49-F238E27FC236}">
                <a16:creationId xmlns="" xmlns:a16="http://schemas.microsoft.com/office/drawing/2014/main" id="{8336CF81-F75E-5E90-9F09-FEF5D1C85AE5}"/>
              </a:ext>
            </a:extLst>
          </p:cNvPr>
          <p:cNvSpPr txBox="1">
            <a:spLocks/>
          </p:cNvSpPr>
          <p:nvPr/>
        </p:nvSpPr>
        <p:spPr>
          <a:xfrm>
            <a:off x="826770" y="1838537"/>
            <a:ext cx="9144000" cy="2836333"/>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GB" dirty="0"/>
          </a:p>
        </p:txBody>
      </p:sp>
      <p:sp>
        <p:nvSpPr>
          <p:cNvPr id="8" name="CaixaDeTexto 7"/>
          <p:cNvSpPr txBox="1"/>
          <p:nvPr/>
        </p:nvSpPr>
        <p:spPr>
          <a:xfrm>
            <a:off x="1618322" y="1646714"/>
            <a:ext cx="6149340" cy="800219"/>
          </a:xfrm>
          <a:prstGeom prst="rect">
            <a:avLst/>
          </a:prstGeom>
          <a:noFill/>
        </p:spPr>
        <p:txBody>
          <a:bodyPr wrap="square" rtlCol="0">
            <a:spAutoFit/>
          </a:bodyPr>
          <a:lstStyle/>
          <a:p>
            <a:pPr marL="285750" indent="-285750">
              <a:buFont typeface="Wingdings" panose="05000000000000000000" pitchFamily="2" charset="2"/>
              <a:buChar char="ü"/>
            </a:pPr>
            <a:r>
              <a:rPr lang="en-GB" sz="2800" dirty="0">
                <a:solidFill>
                  <a:schemeClr val="bg1">
                    <a:lumMod val="50000"/>
                  </a:schemeClr>
                </a:solidFill>
              </a:rPr>
              <a:t>Target definition</a:t>
            </a:r>
          </a:p>
          <a:p>
            <a:endParaRPr lang="pt-PT" dirty="0"/>
          </a:p>
        </p:txBody>
      </p:sp>
    </p:spTree>
    <p:extLst>
      <p:ext uri="{BB962C8B-B14F-4D97-AF65-F5344CB8AC3E}">
        <p14:creationId xmlns:p14="http://schemas.microsoft.com/office/powerpoint/2010/main" val="140031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2413BB-FEB2-BCE2-7637-C360E67D9B4A}"/>
              </a:ext>
            </a:extLst>
          </p:cNvPr>
          <p:cNvSpPr>
            <a:spLocks noGrp="1"/>
          </p:cNvSpPr>
          <p:nvPr>
            <p:ph type="ctrTitle"/>
          </p:nvPr>
        </p:nvSpPr>
        <p:spPr>
          <a:xfrm>
            <a:off x="1489710" y="390843"/>
            <a:ext cx="9144000" cy="1248304"/>
          </a:xfrm>
        </p:spPr>
        <p:txBody>
          <a:bodyPr/>
          <a:lstStyle/>
          <a:p>
            <a:pPr algn="l"/>
            <a:r>
              <a:rPr lang="en-GB" dirty="0"/>
              <a:t>Phase 1</a:t>
            </a:r>
          </a:p>
        </p:txBody>
      </p:sp>
      <p:sp>
        <p:nvSpPr>
          <p:cNvPr id="3" name="Subtitle 2">
            <a:extLst>
              <a:ext uri="{FF2B5EF4-FFF2-40B4-BE49-F238E27FC236}">
                <a16:creationId xmlns="" xmlns:a16="http://schemas.microsoft.com/office/drawing/2014/main" id="{64615001-37BC-1AED-B171-16467A8297EB}"/>
              </a:ext>
            </a:extLst>
          </p:cNvPr>
          <p:cNvSpPr>
            <a:spLocks noGrp="1"/>
          </p:cNvSpPr>
          <p:nvPr>
            <p:ph type="subTitle" idx="1"/>
          </p:nvPr>
        </p:nvSpPr>
        <p:spPr>
          <a:xfrm>
            <a:off x="823253" y="1982893"/>
            <a:ext cx="9144000" cy="2565400"/>
          </a:xfrm>
        </p:spPr>
        <p:txBody>
          <a:bodyPr/>
          <a:lstStyle/>
          <a:p>
            <a:pPr algn="l" rtl="0" fontAlgn="base">
              <a:spcBef>
                <a:spcPts val="120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algn="l" rtl="0" fontAlgn="base">
              <a:spcBef>
                <a:spcPts val="120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endParaRPr lang="en-GB" dirty="0"/>
          </a:p>
        </p:txBody>
      </p:sp>
      <p:pic>
        <p:nvPicPr>
          <p:cNvPr id="15362" name="Picture 2" descr="Police dismantle world's 'most dangerous' criminal hacking network | Reu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954" y="2297724"/>
            <a:ext cx="6353908" cy="37396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CaixaDeTexto 7">
            <a:extLst>
              <a:ext uri="{FF2B5EF4-FFF2-40B4-BE49-F238E27FC236}">
                <a16:creationId xmlns="" xmlns:a16="http://schemas.microsoft.com/office/drawing/2014/main" id="{606C6088-F7A0-0FA3-6B31-2CED3D278C58}"/>
              </a:ext>
            </a:extLst>
          </p:cNvPr>
          <p:cNvSpPr txBox="1"/>
          <p:nvPr/>
        </p:nvSpPr>
        <p:spPr>
          <a:xfrm>
            <a:off x="1618322" y="1646714"/>
            <a:ext cx="6149340" cy="800219"/>
          </a:xfrm>
          <a:prstGeom prst="rect">
            <a:avLst/>
          </a:prstGeom>
          <a:noFill/>
        </p:spPr>
        <p:txBody>
          <a:bodyPr wrap="square" rtlCol="0">
            <a:spAutoFit/>
          </a:bodyPr>
          <a:lstStyle/>
          <a:p>
            <a:pPr marL="285750" indent="-285750">
              <a:buFont typeface="Wingdings" panose="05000000000000000000" pitchFamily="2" charset="2"/>
              <a:buChar char="ü"/>
            </a:pPr>
            <a:r>
              <a:rPr lang="en-GB" sz="2800" dirty="0">
                <a:solidFill>
                  <a:schemeClr val="bg1">
                    <a:lumMod val="50000"/>
                  </a:schemeClr>
                </a:solidFill>
              </a:rPr>
              <a:t>Intrusion</a:t>
            </a:r>
          </a:p>
          <a:p>
            <a:endParaRPr lang="pt-PT" dirty="0"/>
          </a:p>
        </p:txBody>
      </p:sp>
    </p:spTree>
    <p:extLst>
      <p:ext uri="{BB962C8B-B14F-4D97-AF65-F5344CB8AC3E}">
        <p14:creationId xmlns:p14="http://schemas.microsoft.com/office/powerpoint/2010/main" val="123577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48E778-1D19-FCF8-6F51-E4EABCD9D4C3}"/>
              </a:ext>
            </a:extLst>
          </p:cNvPr>
          <p:cNvSpPr>
            <a:spLocks noGrp="1"/>
          </p:cNvSpPr>
          <p:nvPr>
            <p:ph type="title"/>
          </p:nvPr>
        </p:nvSpPr>
        <p:spPr>
          <a:xfrm>
            <a:off x="750276" y="609600"/>
            <a:ext cx="8523725" cy="914400"/>
          </a:xfrm>
        </p:spPr>
        <p:txBody>
          <a:bodyPr>
            <a:normAutofit fontScale="90000"/>
          </a:bodyPr>
          <a:lstStyle/>
          <a:p>
            <a:r>
              <a:rPr lang="en-GB" dirty="0"/>
              <a:t>Phase 2	</a:t>
            </a:r>
            <a:r>
              <a:rPr lang="pt-PT" sz="3600" dirty="0"/>
              <a:t/>
            </a:r>
            <a:br>
              <a:rPr lang="pt-PT" sz="3600" dirty="0"/>
            </a:br>
            <a:r>
              <a:rPr lang="en-GB" dirty="0"/>
              <a:t/>
            </a:r>
            <a:br>
              <a:rPr lang="en-GB" dirty="0"/>
            </a:br>
            <a:endParaRPr lang="en-GB" dirty="0"/>
          </a:p>
        </p:txBody>
      </p:sp>
      <p:sp>
        <p:nvSpPr>
          <p:cNvPr id="3" name="Content Placeholder 2">
            <a:extLst>
              <a:ext uri="{FF2B5EF4-FFF2-40B4-BE49-F238E27FC236}">
                <a16:creationId xmlns="" xmlns:a16="http://schemas.microsoft.com/office/drawing/2014/main" id="{58241D47-CBDF-D333-0479-4AED6C23B5BD}"/>
              </a:ext>
            </a:extLst>
          </p:cNvPr>
          <p:cNvSpPr>
            <a:spLocks noGrp="1"/>
          </p:cNvSpPr>
          <p:nvPr>
            <p:ph idx="1"/>
          </p:nvPr>
        </p:nvSpPr>
        <p:spPr>
          <a:xfrm flipH="1">
            <a:off x="9274002" y="1930401"/>
            <a:ext cx="866460" cy="1058984"/>
          </a:xfrm>
        </p:spPr>
        <p:txBody>
          <a:bodyPr/>
          <a:lstStyle/>
          <a:p>
            <a:pPr marL="0" indent="0">
              <a:buNone/>
            </a:pPr>
            <a:r>
              <a:rPr lang="en-GB" dirty="0"/>
              <a:t>.</a:t>
            </a:r>
          </a:p>
        </p:txBody>
      </p:sp>
      <p:pic>
        <p:nvPicPr>
          <p:cNvPr id="14338" name="Picture 2" descr="Emotet, the world's most dangerous malware has been taken down | Tech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353" y="2324231"/>
            <a:ext cx="7240837" cy="3263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CaixaDeTexto 7">
            <a:extLst>
              <a:ext uri="{FF2B5EF4-FFF2-40B4-BE49-F238E27FC236}">
                <a16:creationId xmlns="" xmlns:a16="http://schemas.microsoft.com/office/drawing/2014/main" id="{1EF7413B-2B4B-8E5C-7EA1-2D1E0B4DFF62}"/>
              </a:ext>
            </a:extLst>
          </p:cNvPr>
          <p:cNvSpPr txBox="1"/>
          <p:nvPr/>
        </p:nvSpPr>
        <p:spPr>
          <a:xfrm>
            <a:off x="1408353" y="1270000"/>
            <a:ext cx="6149340" cy="800219"/>
          </a:xfrm>
          <a:prstGeom prst="rect">
            <a:avLst/>
          </a:prstGeom>
          <a:noFill/>
        </p:spPr>
        <p:txBody>
          <a:bodyPr wrap="square" rtlCol="0">
            <a:spAutoFit/>
          </a:bodyPr>
          <a:lstStyle/>
          <a:p>
            <a:pPr marL="285750" indent="-285750">
              <a:buFont typeface="Wingdings" panose="05000000000000000000" pitchFamily="2" charset="2"/>
              <a:buChar char="ü"/>
            </a:pPr>
            <a:r>
              <a:rPr lang="en-GB" sz="2800" dirty="0">
                <a:solidFill>
                  <a:schemeClr val="bg1">
                    <a:lumMod val="50000"/>
                  </a:schemeClr>
                </a:solidFill>
              </a:rPr>
              <a:t>Further Capture and Persistence</a:t>
            </a:r>
          </a:p>
          <a:p>
            <a:endParaRPr lang="pt-PT" dirty="0"/>
          </a:p>
        </p:txBody>
      </p:sp>
    </p:spTree>
    <p:extLst>
      <p:ext uri="{BB962C8B-B14F-4D97-AF65-F5344CB8AC3E}">
        <p14:creationId xmlns:p14="http://schemas.microsoft.com/office/powerpoint/2010/main" val="25563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500" fill="hold"/>
                                        <p:tgtEl>
                                          <p:spTgt spid="14338"/>
                                        </p:tgtEl>
                                        <p:attrNameLst>
                                          <p:attrName>ppt_w</p:attrName>
                                        </p:attrNameLst>
                                      </p:cBhvr>
                                      <p:tavLst>
                                        <p:tav tm="0">
                                          <p:val>
                                            <p:fltVal val="0"/>
                                          </p:val>
                                        </p:tav>
                                        <p:tav tm="100000">
                                          <p:val>
                                            <p:strVal val="#ppt_w"/>
                                          </p:val>
                                        </p:tav>
                                      </p:tavLst>
                                    </p:anim>
                                    <p:anim calcmode="lin" valueType="num">
                                      <p:cBhvr>
                                        <p:cTn id="8" dur="500" fill="hold"/>
                                        <p:tgtEl>
                                          <p:spTgt spid="14338"/>
                                        </p:tgtEl>
                                        <p:attrNameLst>
                                          <p:attrName>ppt_h</p:attrName>
                                        </p:attrNameLst>
                                      </p:cBhvr>
                                      <p:tavLst>
                                        <p:tav tm="0">
                                          <p:val>
                                            <p:fltVal val="0"/>
                                          </p:val>
                                        </p:tav>
                                        <p:tav tm="100000">
                                          <p:val>
                                            <p:strVal val="#ppt_h"/>
                                          </p:val>
                                        </p:tav>
                                      </p:tavLst>
                                    </p:anim>
                                    <p:animEffect transition="in" filter="fade">
                                      <p:cBhvr>
                                        <p:cTn id="9"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7D33FA-EA78-DBD9-81E4-236FDB2042D2}"/>
              </a:ext>
            </a:extLst>
          </p:cNvPr>
          <p:cNvSpPr>
            <a:spLocks noGrp="1"/>
          </p:cNvSpPr>
          <p:nvPr>
            <p:ph type="title"/>
          </p:nvPr>
        </p:nvSpPr>
        <p:spPr/>
        <p:txBody>
          <a:bodyPr/>
          <a:lstStyle/>
          <a:p>
            <a:r>
              <a:rPr lang="en-GB" dirty="0"/>
              <a:t>Phase 3</a:t>
            </a:r>
          </a:p>
        </p:txBody>
      </p:sp>
      <p:pic>
        <p:nvPicPr>
          <p:cNvPr id="4" name="Picture 2" descr="Learning to Write Fully Undetected Malware - Lessons For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76133">
            <a:off x="424234" y="2304393"/>
            <a:ext cx="8512704" cy="2435770"/>
          </a:xfrm>
          <a:prstGeom prst="roundRect">
            <a:avLst>
              <a:gd name="adj" fmla="val 29020"/>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CaixaDeTexto 7">
            <a:extLst>
              <a:ext uri="{FF2B5EF4-FFF2-40B4-BE49-F238E27FC236}">
                <a16:creationId xmlns="" xmlns:a16="http://schemas.microsoft.com/office/drawing/2014/main" id="{517F74AA-11F2-1177-1977-C8D661265A23}"/>
              </a:ext>
            </a:extLst>
          </p:cNvPr>
          <p:cNvSpPr txBox="1"/>
          <p:nvPr/>
        </p:nvSpPr>
        <p:spPr>
          <a:xfrm>
            <a:off x="1008722" y="1328319"/>
            <a:ext cx="6149340" cy="800219"/>
          </a:xfrm>
          <a:prstGeom prst="rect">
            <a:avLst/>
          </a:prstGeom>
          <a:noFill/>
        </p:spPr>
        <p:txBody>
          <a:bodyPr wrap="square" rtlCol="0">
            <a:spAutoFit/>
          </a:bodyPr>
          <a:lstStyle/>
          <a:p>
            <a:pPr marL="285750" indent="-285750">
              <a:buFont typeface="Wingdings" panose="05000000000000000000" pitchFamily="2" charset="2"/>
              <a:buChar char="ü"/>
            </a:pPr>
            <a:r>
              <a:rPr lang="en-GB" sz="2800" dirty="0">
                <a:solidFill>
                  <a:schemeClr val="bg1">
                    <a:lumMod val="50000"/>
                  </a:schemeClr>
                </a:solidFill>
              </a:rPr>
              <a:t>Internal Enumeration</a:t>
            </a:r>
          </a:p>
          <a:p>
            <a:endParaRPr lang="pt-PT" dirty="0"/>
          </a:p>
        </p:txBody>
      </p:sp>
    </p:spTree>
    <p:extLst>
      <p:ext uri="{BB962C8B-B14F-4D97-AF65-F5344CB8AC3E}">
        <p14:creationId xmlns:p14="http://schemas.microsoft.com/office/powerpoint/2010/main" val="50594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F5FD90-98AE-5B28-446B-9EAB8A04A1A1}"/>
              </a:ext>
            </a:extLst>
          </p:cNvPr>
          <p:cNvSpPr>
            <a:spLocks noGrp="1"/>
          </p:cNvSpPr>
          <p:nvPr>
            <p:ph type="title"/>
          </p:nvPr>
        </p:nvSpPr>
        <p:spPr/>
        <p:txBody>
          <a:bodyPr/>
          <a:lstStyle/>
          <a:p>
            <a:r>
              <a:rPr lang="en-GB" dirty="0"/>
              <a:t>Phase 4</a:t>
            </a:r>
          </a:p>
        </p:txBody>
      </p:sp>
      <p:pic>
        <p:nvPicPr>
          <p:cNvPr id="10244" name="Picture 4" descr="USB threats from malware to miners | Secure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646" y="2446933"/>
            <a:ext cx="8031356" cy="36047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CaixaDeTexto 7">
            <a:extLst>
              <a:ext uri="{FF2B5EF4-FFF2-40B4-BE49-F238E27FC236}">
                <a16:creationId xmlns="" xmlns:a16="http://schemas.microsoft.com/office/drawing/2014/main" id="{B7B2C743-8F8C-FAD7-F022-E719AB1BF3DC}"/>
              </a:ext>
            </a:extLst>
          </p:cNvPr>
          <p:cNvSpPr txBox="1"/>
          <p:nvPr/>
        </p:nvSpPr>
        <p:spPr>
          <a:xfrm>
            <a:off x="1618322" y="1646714"/>
            <a:ext cx="6149340" cy="800219"/>
          </a:xfrm>
          <a:prstGeom prst="rect">
            <a:avLst/>
          </a:prstGeom>
          <a:noFill/>
        </p:spPr>
        <p:txBody>
          <a:bodyPr wrap="square" rtlCol="0">
            <a:spAutoFit/>
          </a:bodyPr>
          <a:lstStyle/>
          <a:p>
            <a:pPr marL="285750" indent="-285750">
              <a:buFont typeface="Wingdings" panose="05000000000000000000" pitchFamily="2" charset="2"/>
              <a:buChar char="ü"/>
            </a:pPr>
            <a:r>
              <a:rPr lang="en-GB" sz="2800" dirty="0">
                <a:solidFill>
                  <a:schemeClr val="bg1">
                    <a:lumMod val="50000"/>
                  </a:schemeClr>
                </a:solidFill>
              </a:rPr>
              <a:t>Data Exfiltration</a:t>
            </a:r>
          </a:p>
          <a:p>
            <a:endParaRPr lang="pt-PT" dirty="0"/>
          </a:p>
        </p:txBody>
      </p:sp>
    </p:spTree>
    <p:extLst>
      <p:ext uri="{BB962C8B-B14F-4D97-AF65-F5344CB8AC3E}">
        <p14:creationId xmlns:p14="http://schemas.microsoft.com/office/powerpoint/2010/main" val="178972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500" fill="hold"/>
                                        <p:tgtEl>
                                          <p:spTgt spid="10244"/>
                                        </p:tgtEl>
                                        <p:attrNameLst>
                                          <p:attrName>ppt_x</p:attrName>
                                        </p:attrNameLst>
                                      </p:cBhvr>
                                      <p:tavLst>
                                        <p:tav tm="0">
                                          <p:val>
                                            <p:strVal val="#ppt_x"/>
                                          </p:val>
                                        </p:tav>
                                        <p:tav tm="100000">
                                          <p:val>
                                            <p:strVal val="#ppt_x"/>
                                          </p:val>
                                        </p:tav>
                                      </p:tavLst>
                                    </p:anim>
                                    <p:anim calcmode="lin" valueType="num">
                                      <p:cBhvr additive="base">
                                        <p:cTn id="8"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C7297C-D53F-7E4C-DAF3-E1512AED877F}"/>
              </a:ext>
            </a:extLst>
          </p:cNvPr>
          <p:cNvSpPr>
            <a:spLocks noGrp="1"/>
          </p:cNvSpPr>
          <p:nvPr>
            <p:ph type="title"/>
          </p:nvPr>
        </p:nvSpPr>
        <p:spPr/>
        <p:txBody>
          <a:bodyPr/>
          <a:lstStyle/>
          <a:p>
            <a:r>
              <a:rPr lang="en-GB" dirty="0"/>
              <a:t>Phase 5	</a:t>
            </a:r>
          </a:p>
        </p:txBody>
      </p:sp>
      <p:pic>
        <p:nvPicPr>
          <p:cNvPr id="16386" name="Picture 2" descr="Virus And Malware On Green Technology Backgroundintelligence And Hacker  Conceptvector Illustration Stock Illustration - Download Image Now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438" y="2367627"/>
            <a:ext cx="7854460" cy="38807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CaixaDeTexto 7">
            <a:extLst>
              <a:ext uri="{FF2B5EF4-FFF2-40B4-BE49-F238E27FC236}">
                <a16:creationId xmlns="" xmlns:a16="http://schemas.microsoft.com/office/drawing/2014/main" id="{BD657DB5-6F0E-CD00-484B-6545DE5C4D68}"/>
              </a:ext>
            </a:extLst>
          </p:cNvPr>
          <p:cNvSpPr txBox="1"/>
          <p:nvPr/>
        </p:nvSpPr>
        <p:spPr>
          <a:xfrm>
            <a:off x="1618322" y="1646714"/>
            <a:ext cx="6149340" cy="800219"/>
          </a:xfrm>
          <a:prstGeom prst="rect">
            <a:avLst/>
          </a:prstGeom>
          <a:noFill/>
        </p:spPr>
        <p:txBody>
          <a:bodyPr wrap="square" rtlCol="0">
            <a:spAutoFit/>
          </a:bodyPr>
          <a:lstStyle/>
          <a:p>
            <a:pPr marL="285750" indent="-285750">
              <a:buFont typeface="Wingdings" panose="05000000000000000000" pitchFamily="2" charset="2"/>
              <a:buChar char="ü"/>
            </a:pPr>
            <a:r>
              <a:rPr lang="en-GB" sz="2800" dirty="0">
                <a:solidFill>
                  <a:schemeClr val="bg1">
                    <a:lumMod val="50000"/>
                  </a:schemeClr>
                </a:solidFill>
              </a:rPr>
              <a:t>Attack Completion</a:t>
            </a:r>
          </a:p>
          <a:p>
            <a:endParaRPr lang="pt-PT" dirty="0"/>
          </a:p>
        </p:txBody>
      </p:sp>
    </p:spTree>
    <p:extLst>
      <p:ext uri="{BB962C8B-B14F-4D97-AF65-F5344CB8AC3E}">
        <p14:creationId xmlns:p14="http://schemas.microsoft.com/office/powerpoint/2010/main" val="335505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heel(1)">
                                      <p:cBhvr>
                                        <p:cTn id="7" dur="1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1862340" y="2760023"/>
            <a:ext cx="8596668" cy="1320800"/>
          </a:xfrm>
        </p:spPr>
        <p:txBody>
          <a:bodyPr>
            <a:normAutofit/>
          </a:bodyPr>
          <a:lstStyle/>
          <a:p>
            <a:pPr algn="ctr"/>
            <a:r>
              <a:rPr lang="pt-PT" sz="8000" dirty="0" err="1" smtClean="0">
                <a:solidFill>
                  <a:schemeClr val="accent1">
                    <a:lumMod val="50000"/>
                  </a:schemeClr>
                </a:solidFill>
                <a:latin typeface="Broadway" panose="04040905080B02020502" pitchFamily="82" charset="0"/>
              </a:rPr>
              <a:t>Review</a:t>
            </a:r>
            <a:endParaRPr lang="pt-PT" sz="8000" dirty="0">
              <a:solidFill>
                <a:schemeClr val="accent1">
                  <a:lumMod val="50000"/>
                </a:schemeClr>
              </a:solidFill>
              <a:latin typeface="Broadway" panose="04040905080B02020502" pitchFamily="82" charset="0"/>
            </a:endParaRPr>
          </a:p>
        </p:txBody>
      </p:sp>
    </p:spTree>
    <p:extLst>
      <p:ext uri="{BB962C8B-B14F-4D97-AF65-F5344CB8AC3E}">
        <p14:creationId xmlns:p14="http://schemas.microsoft.com/office/powerpoint/2010/main" val="2119027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C7297C-D53F-7E4C-DAF3-E1512AED877F}"/>
              </a:ext>
            </a:extLst>
          </p:cNvPr>
          <p:cNvSpPr>
            <a:spLocks noGrp="1"/>
          </p:cNvSpPr>
          <p:nvPr>
            <p:ph type="title"/>
          </p:nvPr>
        </p:nvSpPr>
        <p:spPr/>
        <p:txBody>
          <a:bodyPr/>
          <a:lstStyle/>
          <a:p>
            <a:r>
              <a:rPr lang="en-GB" dirty="0" smtClean="0"/>
              <a:t>Review</a:t>
            </a:r>
            <a:r>
              <a:rPr lang="en-GB" dirty="0"/>
              <a:t>	</a:t>
            </a:r>
          </a:p>
        </p:txBody>
      </p:sp>
      <p:sp>
        <p:nvSpPr>
          <p:cNvPr id="4" name="CaixaDeTexto 7">
            <a:extLst>
              <a:ext uri="{FF2B5EF4-FFF2-40B4-BE49-F238E27FC236}">
                <a16:creationId xmlns="" xmlns:a16="http://schemas.microsoft.com/office/drawing/2014/main" id="{BD657DB5-6F0E-CD00-484B-6545DE5C4D68}"/>
              </a:ext>
            </a:extLst>
          </p:cNvPr>
          <p:cNvSpPr txBox="1"/>
          <p:nvPr/>
        </p:nvSpPr>
        <p:spPr>
          <a:xfrm>
            <a:off x="1618322" y="1646714"/>
            <a:ext cx="6149340" cy="800219"/>
          </a:xfrm>
          <a:prstGeom prst="rect">
            <a:avLst/>
          </a:prstGeom>
          <a:noFill/>
        </p:spPr>
        <p:txBody>
          <a:bodyPr wrap="square" rtlCol="0">
            <a:spAutoFit/>
          </a:bodyPr>
          <a:lstStyle/>
          <a:p>
            <a:pPr marL="285750" indent="-285750">
              <a:buFont typeface="Wingdings" panose="05000000000000000000" pitchFamily="2" charset="2"/>
              <a:buChar char="ü"/>
            </a:pPr>
            <a:r>
              <a:rPr lang="en-GB" sz="2800" dirty="0" smtClean="0">
                <a:solidFill>
                  <a:schemeClr val="bg1">
                    <a:lumMod val="50000"/>
                  </a:schemeClr>
                </a:solidFill>
              </a:rPr>
              <a:t>Kill Chain</a:t>
            </a:r>
            <a:endParaRPr lang="en-GB" sz="2800" dirty="0">
              <a:solidFill>
                <a:schemeClr val="bg1">
                  <a:lumMod val="50000"/>
                </a:schemeClr>
              </a:solidFill>
            </a:endParaRPr>
          </a:p>
          <a:p>
            <a:endParaRPr lang="pt-PT" dirty="0"/>
          </a:p>
        </p:txBody>
      </p:sp>
      <p:sp>
        <p:nvSpPr>
          <p:cNvPr id="3" name="CaixaDeTexto 2"/>
          <p:cNvSpPr txBox="1"/>
          <p:nvPr/>
        </p:nvSpPr>
        <p:spPr>
          <a:xfrm>
            <a:off x="2411730" y="2967514"/>
            <a:ext cx="6587060" cy="923330"/>
          </a:xfrm>
          <a:prstGeom prst="rect">
            <a:avLst/>
          </a:prstGeom>
          <a:noFill/>
        </p:spPr>
        <p:txBody>
          <a:bodyPr wrap="none" rtlCol="0">
            <a:spAutoFit/>
          </a:bodyPr>
          <a:lstStyle/>
          <a:p>
            <a:r>
              <a:rPr lang="pt-PT" sz="3600" dirty="0">
                <a:hlinkClick r:id="rId3"/>
              </a:rPr>
              <a:t>https://</a:t>
            </a:r>
            <a:r>
              <a:rPr lang="pt-PT" sz="3600" dirty="0" smtClean="0">
                <a:hlinkClick r:id="rId3"/>
              </a:rPr>
              <a:t>youtu.be/TNb8zlHTPgI</a:t>
            </a:r>
            <a:endParaRPr lang="pt-PT" sz="3600" dirty="0" smtClean="0"/>
          </a:p>
          <a:p>
            <a:endParaRPr lang="pt-PT" dirty="0"/>
          </a:p>
        </p:txBody>
      </p:sp>
    </p:spTree>
    <p:extLst>
      <p:ext uri="{BB962C8B-B14F-4D97-AF65-F5344CB8AC3E}">
        <p14:creationId xmlns:p14="http://schemas.microsoft.com/office/powerpoint/2010/main" val="1849106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1770900" y="2760023"/>
            <a:ext cx="8596668" cy="1320800"/>
          </a:xfrm>
        </p:spPr>
        <p:txBody>
          <a:bodyPr>
            <a:normAutofit/>
          </a:bodyPr>
          <a:lstStyle/>
          <a:p>
            <a:pPr algn="ctr"/>
            <a:r>
              <a:rPr lang="pt-PT" sz="8000" dirty="0" err="1" smtClean="0">
                <a:solidFill>
                  <a:schemeClr val="accent1">
                    <a:lumMod val="50000"/>
                  </a:schemeClr>
                </a:solidFill>
                <a:latin typeface="Broadway" panose="04040905080B02020502" pitchFamily="82" charset="0"/>
              </a:rPr>
              <a:t>Examples</a:t>
            </a:r>
            <a:endParaRPr lang="pt-PT" sz="8000" dirty="0">
              <a:solidFill>
                <a:schemeClr val="accent1">
                  <a:lumMod val="50000"/>
                </a:schemeClr>
              </a:solidFill>
              <a:latin typeface="Broadway" panose="04040905080B02020502" pitchFamily="82" charset="0"/>
            </a:endParaRPr>
          </a:p>
        </p:txBody>
      </p:sp>
    </p:spTree>
    <p:extLst>
      <p:ext uri="{BB962C8B-B14F-4D97-AF65-F5344CB8AC3E}">
        <p14:creationId xmlns:p14="http://schemas.microsoft.com/office/powerpoint/2010/main" val="555381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1770900" y="2175179"/>
            <a:ext cx="8596668" cy="1320800"/>
          </a:xfrm>
        </p:spPr>
        <p:txBody>
          <a:bodyPr>
            <a:normAutofit fontScale="90000"/>
          </a:bodyPr>
          <a:lstStyle/>
          <a:p>
            <a:pPr algn="ctr"/>
            <a:r>
              <a:rPr lang="pt-PT" sz="8900" dirty="0" smtClean="0">
                <a:solidFill>
                  <a:schemeClr val="accent1">
                    <a:lumMod val="50000"/>
                  </a:schemeClr>
                </a:solidFill>
                <a:latin typeface="Broadway" panose="04040905080B02020502" pitchFamily="82" charset="0"/>
              </a:rPr>
              <a:t> </a:t>
            </a:r>
            <a:r>
              <a:rPr lang="en-US" sz="8900" dirty="0">
                <a:solidFill>
                  <a:schemeClr val="accent1">
                    <a:lumMod val="50000"/>
                  </a:schemeClr>
                </a:solidFill>
                <a:effectLst>
                  <a:outerShdw blurRad="38100" dist="38100" dir="2700000" algn="tl">
                    <a:srgbClr val="000000">
                      <a:alpha val="43137"/>
                    </a:srgbClr>
                  </a:outerShdw>
                </a:effectLst>
                <a:latin typeface="Broadway" panose="04040905080B02020502" pitchFamily="82" charset="0"/>
              </a:rPr>
              <a:t>APT DEFINITION</a:t>
            </a:r>
            <a:r>
              <a:rPr lang="pt-PT" dirty="0">
                <a:solidFill>
                  <a:schemeClr val="accent1">
                    <a:lumMod val="50000"/>
                  </a:schemeClr>
                </a:solidFill>
                <a:effectLst>
                  <a:outerShdw blurRad="38100" dist="38100" dir="2700000" algn="tl">
                    <a:srgbClr val="000000">
                      <a:alpha val="43137"/>
                    </a:srgbClr>
                  </a:outerShdw>
                </a:effectLst>
              </a:rPr>
              <a:t/>
            </a:r>
            <a:br>
              <a:rPr lang="pt-PT" dirty="0">
                <a:solidFill>
                  <a:schemeClr val="accent1">
                    <a:lumMod val="50000"/>
                  </a:schemeClr>
                </a:solidFill>
                <a:effectLst>
                  <a:outerShdw blurRad="38100" dist="38100" dir="2700000" algn="tl">
                    <a:srgbClr val="000000">
                      <a:alpha val="43137"/>
                    </a:srgbClr>
                  </a:outerShdw>
                </a:effectLst>
              </a:rPr>
            </a:br>
            <a:endParaRPr lang="pt-PT" dirty="0">
              <a:solidFill>
                <a:schemeClr val="accent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36526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1C65B-AE8F-0054-B347-2C4B88B9ADE8}"/>
              </a:ext>
            </a:extLst>
          </p:cNvPr>
          <p:cNvSpPr>
            <a:spLocks noGrp="1"/>
          </p:cNvSpPr>
          <p:nvPr>
            <p:ph type="title"/>
          </p:nvPr>
        </p:nvSpPr>
        <p:spPr/>
        <p:txBody>
          <a:bodyPr/>
          <a:lstStyle/>
          <a:p>
            <a:r>
              <a:rPr lang="en-GB" dirty="0"/>
              <a:t>Notorious ATPs</a:t>
            </a:r>
          </a:p>
        </p:txBody>
      </p:sp>
      <p:sp>
        <p:nvSpPr>
          <p:cNvPr id="3" name="Content Placeholder 2">
            <a:extLst>
              <a:ext uri="{FF2B5EF4-FFF2-40B4-BE49-F238E27FC236}">
                <a16:creationId xmlns="" xmlns:a16="http://schemas.microsoft.com/office/drawing/2014/main" id="{CC73A374-A74C-996C-E2F8-8B2C1C83A271}"/>
              </a:ext>
            </a:extLst>
          </p:cNvPr>
          <p:cNvSpPr>
            <a:spLocks noGrp="1"/>
          </p:cNvSpPr>
          <p:nvPr>
            <p:ph idx="1"/>
          </p:nvPr>
        </p:nvSpPr>
        <p:spPr>
          <a:xfrm>
            <a:off x="928794" y="1676182"/>
            <a:ext cx="8596668" cy="3880773"/>
          </a:xfrm>
        </p:spPr>
        <p:txBody>
          <a:bodyPr/>
          <a:lstStyle/>
          <a:p>
            <a:r>
              <a:rPr lang="en-GB" sz="2400" dirty="0" err="1"/>
              <a:t>FinFisher</a:t>
            </a:r>
            <a:r>
              <a:rPr lang="en-GB" sz="2400" dirty="0"/>
              <a:t>/</a:t>
            </a:r>
            <a:r>
              <a:rPr lang="en-GB" sz="2400" dirty="0" err="1"/>
              <a:t>FinSpy</a:t>
            </a:r>
            <a:endParaRPr lang="en-GB" sz="2400" dirty="0"/>
          </a:p>
          <a:p>
            <a:r>
              <a:rPr lang="en-GB" sz="2400" dirty="0"/>
              <a:t>Stuxnet</a:t>
            </a:r>
          </a:p>
          <a:p>
            <a:r>
              <a:rPr lang="en-GB" sz="2400" dirty="0"/>
              <a:t>Operation Red October or Red October</a:t>
            </a:r>
          </a:p>
          <a:p>
            <a:pPr marL="0" indent="0">
              <a:buNone/>
            </a:pPr>
            <a:endParaRPr lang="en-GB" dirty="0"/>
          </a:p>
        </p:txBody>
      </p:sp>
      <p:pic>
        <p:nvPicPr>
          <p:cNvPr id="6146" name="Picture 2" descr="Premium Photo | Hacker using laptop to coding virus or malware for hacking  internet server cyber att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1183250" y="3246121"/>
            <a:ext cx="8573309" cy="3213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3172742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1C65B-AE8F-0054-B347-2C4B88B9ADE8}"/>
              </a:ext>
            </a:extLst>
          </p:cNvPr>
          <p:cNvSpPr>
            <a:spLocks noGrp="1"/>
          </p:cNvSpPr>
          <p:nvPr>
            <p:ph type="title"/>
          </p:nvPr>
        </p:nvSpPr>
        <p:spPr/>
        <p:txBody>
          <a:bodyPr/>
          <a:lstStyle/>
          <a:p>
            <a:r>
              <a:rPr lang="en-GB" dirty="0"/>
              <a:t>Notorious ATPs</a:t>
            </a:r>
          </a:p>
        </p:txBody>
      </p:sp>
      <p:sp>
        <p:nvSpPr>
          <p:cNvPr id="3" name="Content Placeholder 2">
            <a:extLst>
              <a:ext uri="{FF2B5EF4-FFF2-40B4-BE49-F238E27FC236}">
                <a16:creationId xmlns="" xmlns:a16="http://schemas.microsoft.com/office/drawing/2014/main" id="{CC73A374-A74C-996C-E2F8-8B2C1C83A271}"/>
              </a:ext>
            </a:extLst>
          </p:cNvPr>
          <p:cNvSpPr>
            <a:spLocks noGrp="1"/>
          </p:cNvSpPr>
          <p:nvPr>
            <p:ph idx="1"/>
          </p:nvPr>
        </p:nvSpPr>
        <p:spPr>
          <a:xfrm>
            <a:off x="928794" y="1676182"/>
            <a:ext cx="8596668" cy="3880773"/>
          </a:xfrm>
        </p:spPr>
        <p:txBody>
          <a:bodyPr/>
          <a:lstStyle/>
          <a:p>
            <a:r>
              <a:rPr lang="en-GB" sz="2400" dirty="0" err="1"/>
              <a:t>FinFisher</a:t>
            </a:r>
            <a:r>
              <a:rPr lang="en-GB" sz="2400" dirty="0"/>
              <a:t>/</a:t>
            </a:r>
            <a:r>
              <a:rPr lang="en-GB" sz="2400" dirty="0" err="1"/>
              <a:t>FinSpy</a:t>
            </a:r>
            <a:endParaRPr lang="en-GB" sz="2400" dirty="0"/>
          </a:p>
          <a:p>
            <a:pPr marL="0" indent="0">
              <a:buNone/>
            </a:pPr>
            <a:endParaRPr lang="en-GB" dirty="0"/>
          </a:p>
        </p:txBody>
      </p:sp>
      <p:pic>
        <p:nvPicPr>
          <p:cNvPr id="1026" name="Picture 2" descr="Visão | Spyware FinFisher ameaça iPhone e Blackber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499" y="2430462"/>
            <a:ext cx="5021298" cy="40160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7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1C65B-AE8F-0054-B347-2C4B88B9ADE8}"/>
              </a:ext>
            </a:extLst>
          </p:cNvPr>
          <p:cNvSpPr>
            <a:spLocks noGrp="1"/>
          </p:cNvSpPr>
          <p:nvPr>
            <p:ph type="title"/>
          </p:nvPr>
        </p:nvSpPr>
        <p:spPr/>
        <p:txBody>
          <a:bodyPr/>
          <a:lstStyle/>
          <a:p>
            <a:r>
              <a:rPr lang="en-GB" dirty="0"/>
              <a:t>Notorious ATPs</a:t>
            </a:r>
          </a:p>
        </p:txBody>
      </p:sp>
      <p:sp>
        <p:nvSpPr>
          <p:cNvPr id="3" name="Content Placeholder 2">
            <a:extLst>
              <a:ext uri="{FF2B5EF4-FFF2-40B4-BE49-F238E27FC236}">
                <a16:creationId xmlns="" xmlns:a16="http://schemas.microsoft.com/office/drawing/2014/main" id="{CC73A374-A74C-996C-E2F8-8B2C1C83A271}"/>
              </a:ext>
            </a:extLst>
          </p:cNvPr>
          <p:cNvSpPr>
            <a:spLocks noGrp="1"/>
          </p:cNvSpPr>
          <p:nvPr>
            <p:ph idx="1"/>
          </p:nvPr>
        </p:nvSpPr>
        <p:spPr>
          <a:xfrm>
            <a:off x="928794" y="1676182"/>
            <a:ext cx="8596668" cy="3880773"/>
          </a:xfrm>
        </p:spPr>
        <p:txBody>
          <a:bodyPr/>
          <a:lstStyle/>
          <a:p>
            <a:r>
              <a:rPr lang="en-GB" sz="2400" dirty="0" err="1" smtClean="0"/>
              <a:t>Stuxnet</a:t>
            </a:r>
            <a:endParaRPr lang="en-GB" sz="2400" dirty="0"/>
          </a:p>
        </p:txBody>
      </p:sp>
      <p:pic>
        <p:nvPicPr>
          <p:cNvPr id="2050" name="Picture 2" descr="Revealed: How a secret Dutch mole aided the U.S.-Israeli Stuxnet  cyberattack on Ir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187" y="2873795"/>
            <a:ext cx="5329093" cy="286882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28577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1C65B-AE8F-0054-B347-2C4B88B9ADE8}"/>
              </a:ext>
            </a:extLst>
          </p:cNvPr>
          <p:cNvSpPr>
            <a:spLocks noGrp="1"/>
          </p:cNvSpPr>
          <p:nvPr>
            <p:ph type="title"/>
          </p:nvPr>
        </p:nvSpPr>
        <p:spPr/>
        <p:txBody>
          <a:bodyPr/>
          <a:lstStyle/>
          <a:p>
            <a:r>
              <a:rPr lang="en-GB" dirty="0"/>
              <a:t>Notorious ATPs</a:t>
            </a:r>
          </a:p>
        </p:txBody>
      </p:sp>
      <p:sp>
        <p:nvSpPr>
          <p:cNvPr id="3" name="Content Placeholder 2">
            <a:extLst>
              <a:ext uri="{FF2B5EF4-FFF2-40B4-BE49-F238E27FC236}">
                <a16:creationId xmlns="" xmlns:a16="http://schemas.microsoft.com/office/drawing/2014/main" id="{CC73A374-A74C-996C-E2F8-8B2C1C83A271}"/>
              </a:ext>
            </a:extLst>
          </p:cNvPr>
          <p:cNvSpPr>
            <a:spLocks noGrp="1"/>
          </p:cNvSpPr>
          <p:nvPr>
            <p:ph idx="1"/>
          </p:nvPr>
        </p:nvSpPr>
        <p:spPr>
          <a:xfrm>
            <a:off x="928794" y="1676182"/>
            <a:ext cx="8596668" cy="3880773"/>
          </a:xfrm>
        </p:spPr>
        <p:txBody>
          <a:bodyPr/>
          <a:lstStyle/>
          <a:p>
            <a:r>
              <a:rPr lang="en-GB" sz="2400" dirty="0" smtClean="0"/>
              <a:t>Operation </a:t>
            </a:r>
            <a:r>
              <a:rPr lang="en-GB" sz="2400" dirty="0"/>
              <a:t>Red October or Red October</a:t>
            </a:r>
          </a:p>
          <a:p>
            <a:pPr marL="0" indent="0">
              <a:buNone/>
            </a:pPr>
            <a:endParaRPr lang="en-GB" dirty="0"/>
          </a:p>
        </p:txBody>
      </p:sp>
      <p:pic>
        <p:nvPicPr>
          <p:cNvPr id="3074" name="Picture 2" descr="Red October Detected but Still Dangerous - IEEE Spect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2331705"/>
            <a:ext cx="5063490" cy="37976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66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1770900" y="2760023"/>
            <a:ext cx="8596668" cy="1320800"/>
          </a:xfrm>
        </p:spPr>
        <p:txBody>
          <a:bodyPr>
            <a:normAutofit/>
          </a:bodyPr>
          <a:lstStyle/>
          <a:p>
            <a:pPr algn="ctr"/>
            <a:r>
              <a:rPr lang="pt-PT" sz="8000" dirty="0" err="1" smtClean="0">
                <a:solidFill>
                  <a:schemeClr val="accent1">
                    <a:lumMod val="50000"/>
                  </a:schemeClr>
                </a:solidFill>
                <a:latin typeface="Broadway" panose="04040905080B02020502" pitchFamily="82" charset="0"/>
              </a:rPr>
              <a:t>Prevention</a:t>
            </a:r>
            <a:endParaRPr lang="pt-PT" sz="8000" dirty="0">
              <a:solidFill>
                <a:schemeClr val="accent1">
                  <a:lumMod val="50000"/>
                </a:schemeClr>
              </a:solidFill>
              <a:latin typeface="Broadway" panose="04040905080B02020502" pitchFamily="82" charset="0"/>
            </a:endParaRPr>
          </a:p>
        </p:txBody>
      </p:sp>
    </p:spTree>
    <p:extLst>
      <p:ext uri="{BB962C8B-B14F-4D97-AF65-F5344CB8AC3E}">
        <p14:creationId xmlns:p14="http://schemas.microsoft.com/office/powerpoint/2010/main" val="2073829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F4DFB2-2F4D-8B7C-97B8-38C4D9A7BDFB}"/>
              </a:ext>
            </a:extLst>
          </p:cNvPr>
          <p:cNvSpPr>
            <a:spLocks noGrp="1"/>
          </p:cNvSpPr>
          <p:nvPr>
            <p:ph type="title"/>
          </p:nvPr>
        </p:nvSpPr>
        <p:spPr/>
        <p:txBody>
          <a:bodyPr/>
          <a:lstStyle/>
          <a:p>
            <a:r>
              <a:rPr lang="en-GB" dirty="0"/>
              <a:t>How to Avoid an ATP</a:t>
            </a:r>
          </a:p>
        </p:txBody>
      </p:sp>
      <p:sp>
        <p:nvSpPr>
          <p:cNvPr id="3" name="Content Placeholder 2">
            <a:extLst>
              <a:ext uri="{FF2B5EF4-FFF2-40B4-BE49-F238E27FC236}">
                <a16:creationId xmlns="" xmlns:a16="http://schemas.microsoft.com/office/drawing/2014/main" id="{8F2F5E32-EB38-7272-096C-8D1A7A4A9319}"/>
              </a:ext>
            </a:extLst>
          </p:cNvPr>
          <p:cNvSpPr>
            <a:spLocks noGrp="1"/>
          </p:cNvSpPr>
          <p:nvPr>
            <p:ph idx="1"/>
          </p:nvPr>
        </p:nvSpPr>
        <p:spPr/>
        <p:txBody>
          <a:bodyPr/>
          <a:lstStyle/>
          <a:p>
            <a:pPr marL="0" indent="0">
              <a:buNone/>
            </a:pPr>
            <a:r>
              <a:rPr lang="en-US" dirty="0"/>
              <a:t/>
            </a:r>
            <a:br>
              <a:rPr lang="en-US" dirty="0"/>
            </a:br>
            <a:endParaRPr lang="en-GB" dirty="0"/>
          </a:p>
        </p:txBody>
      </p:sp>
      <p:pic>
        <p:nvPicPr>
          <p:cNvPr id="12290" name="Picture 2" descr="9 Best Malware Protection And Removal Software [,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582" y="2160589"/>
            <a:ext cx="7958921" cy="38807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04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down)">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1770900" y="2760023"/>
            <a:ext cx="8596668" cy="1320800"/>
          </a:xfrm>
        </p:spPr>
        <p:txBody>
          <a:bodyPr>
            <a:normAutofit/>
          </a:bodyPr>
          <a:lstStyle/>
          <a:p>
            <a:pPr algn="ctr"/>
            <a:r>
              <a:rPr lang="pt-PT" sz="8000" dirty="0" err="1" smtClean="0">
                <a:solidFill>
                  <a:schemeClr val="accent1">
                    <a:lumMod val="50000"/>
                  </a:schemeClr>
                </a:solidFill>
                <a:latin typeface="Broadway" panose="04040905080B02020502" pitchFamily="82" charset="0"/>
              </a:rPr>
              <a:t>Conclusion</a:t>
            </a:r>
            <a:endParaRPr lang="pt-PT" sz="8000" dirty="0">
              <a:solidFill>
                <a:schemeClr val="accent1">
                  <a:lumMod val="50000"/>
                </a:schemeClr>
              </a:solidFill>
              <a:latin typeface="Broadway" panose="04040905080B02020502" pitchFamily="82" charset="0"/>
            </a:endParaRPr>
          </a:p>
        </p:txBody>
      </p:sp>
    </p:spTree>
    <p:extLst>
      <p:ext uri="{BB962C8B-B14F-4D97-AF65-F5344CB8AC3E}">
        <p14:creationId xmlns:p14="http://schemas.microsoft.com/office/powerpoint/2010/main" val="14774878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Conclusão</a:t>
            </a:r>
          </a:p>
        </p:txBody>
      </p:sp>
      <p:pic>
        <p:nvPicPr>
          <p:cNvPr id="4" name="Picture 2" descr="How FIM Supplements Anti-Malware | Tripwire">
            <a:extLst>
              <a:ext uri="{FF2B5EF4-FFF2-40B4-BE49-F238E27FC236}">
                <a16:creationId xmlns="" xmlns:a16="http://schemas.microsoft.com/office/drawing/2014/main" id="{329D4356-DA11-7000-47AF-DFF98DE04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35" y="2267314"/>
            <a:ext cx="6869723" cy="3363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532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1631066" y="2646218"/>
            <a:ext cx="8596668" cy="1320800"/>
          </a:xfrm>
        </p:spPr>
        <p:txBody>
          <a:bodyPr>
            <a:normAutofit/>
          </a:bodyPr>
          <a:lstStyle/>
          <a:p>
            <a:pPr algn="ctr"/>
            <a:r>
              <a:rPr lang="pt-PT" sz="8000" dirty="0" err="1" smtClean="0">
                <a:solidFill>
                  <a:schemeClr val="accent1">
                    <a:lumMod val="50000"/>
                  </a:schemeClr>
                </a:solidFill>
                <a:latin typeface="Broadway" panose="04040905080B02020502" pitchFamily="82" charset="0"/>
              </a:rPr>
              <a:t>Questions</a:t>
            </a:r>
            <a:endParaRPr lang="pt-PT" sz="8000" dirty="0">
              <a:solidFill>
                <a:schemeClr val="accent1">
                  <a:lumMod val="50000"/>
                </a:schemeClr>
              </a:solidFill>
              <a:latin typeface="Broadway" panose="04040905080B02020502" pitchFamily="82" charset="0"/>
            </a:endParaRPr>
          </a:p>
        </p:txBody>
      </p:sp>
    </p:spTree>
    <p:extLst>
      <p:ext uri="{BB962C8B-B14F-4D97-AF65-F5344CB8AC3E}">
        <p14:creationId xmlns:p14="http://schemas.microsoft.com/office/powerpoint/2010/main" val="42626735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1770900" y="2760023"/>
            <a:ext cx="8596668" cy="1320800"/>
          </a:xfrm>
        </p:spPr>
        <p:txBody>
          <a:bodyPr>
            <a:normAutofit fontScale="90000"/>
          </a:bodyPr>
          <a:lstStyle/>
          <a:p>
            <a:pPr algn="ctr"/>
            <a:r>
              <a:rPr lang="pt-PT" sz="8000" dirty="0" err="1" smtClean="0">
                <a:solidFill>
                  <a:schemeClr val="accent1">
                    <a:lumMod val="50000"/>
                  </a:schemeClr>
                </a:solidFill>
                <a:latin typeface="Broadway" panose="04040905080B02020502" pitchFamily="82" charset="0"/>
              </a:rPr>
              <a:t>Thank</a:t>
            </a:r>
            <a:r>
              <a:rPr lang="pt-PT" sz="8000" dirty="0" smtClean="0">
                <a:solidFill>
                  <a:schemeClr val="accent1">
                    <a:lumMod val="50000"/>
                  </a:schemeClr>
                </a:solidFill>
                <a:latin typeface="Broadway" panose="04040905080B02020502" pitchFamily="82" charset="0"/>
              </a:rPr>
              <a:t> </a:t>
            </a:r>
            <a:r>
              <a:rPr lang="pt-PT" sz="8000" dirty="0" err="1" smtClean="0">
                <a:solidFill>
                  <a:schemeClr val="accent1">
                    <a:lumMod val="50000"/>
                  </a:schemeClr>
                </a:solidFill>
                <a:latin typeface="Broadway" panose="04040905080B02020502" pitchFamily="82" charset="0"/>
              </a:rPr>
              <a:t>you</a:t>
            </a:r>
            <a:r>
              <a:rPr lang="pt-PT" sz="8000" dirty="0" smtClean="0">
                <a:solidFill>
                  <a:schemeClr val="accent1">
                    <a:lumMod val="50000"/>
                  </a:schemeClr>
                </a:solidFill>
                <a:latin typeface="Broadway" panose="04040905080B02020502" pitchFamily="82" charset="0"/>
              </a:rPr>
              <a:t>!</a:t>
            </a:r>
            <a:r>
              <a:rPr lang="pt-PT" dirty="0" smtClean="0"/>
              <a:t/>
            </a:r>
            <a:br>
              <a:rPr lang="pt-PT" dirty="0" smtClean="0"/>
            </a:br>
            <a:endParaRPr lang="pt-PT" dirty="0"/>
          </a:p>
        </p:txBody>
      </p:sp>
    </p:spTree>
    <p:extLst>
      <p:ext uri="{BB962C8B-B14F-4D97-AF65-F5344CB8AC3E}">
        <p14:creationId xmlns:p14="http://schemas.microsoft.com/office/powerpoint/2010/main" val="33613196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PT" sz="6000" dirty="0" smtClean="0">
                <a:solidFill>
                  <a:schemeClr val="accent1">
                    <a:lumMod val="50000"/>
                  </a:schemeClr>
                </a:solidFill>
              </a:rPr>
              <a:t> </a:t>
            </a:r>
            <a:r>
              <a:rPr lang="en-US" sz="6000" dirty="0" smtClean="0">
                <a:solidFill>
                  <a:schemeClr val="accent1">
                    <a:lumMod val="50000"/>
                  </a:schemeClr>
                </a:solidFill>
                <a:effectLst>
                  <a:outerShdw blurRad="38100" dist="38100" dir="2700000" algn="tl">
                    <a:srgbClr val="000000">
                      <a:alpha val="43137"/>
                    </a:srgbClr>
                  </a:outerShdw>
                </a:effectLst>
              </a:rPr>
              <a:t>Advanced</a:t>
            </a:r>
            <a:r>
              <a:rPr lang="en-US" u="sng" dirty="0">
                <a:solidFill>
                  <a:srgbClr val="000000"/>
                </a:solidFill>
                <a:effectLst>
                  <a:outerShdw blurRad="38100" dist="38100" dir="2700000" algn="tl">
                    <a:srgbClr val="000000">
                      <a:alpha val="43137"/>
                    </a:srgbClr>
                  </a:outerShdw>
                </a:effectLst>
              </a:rPr>
              <a:t/>
            </a:r>
            <a:br>
              <a:rPr lang="en-US" u="sng" dirty="0">
                <a:solidFill>
                  <a:srgbClr val="000000"/>
                </a:solidFill>
                <a:effectLst>
                  <a:outerShdw blurRad="38100" dist="38100" dir="2700000" algn="tl">
                    <a:srgbClr val="000000">
                      <a:alpha val="43137"/>
                    </a:srgbClr>
                  </a:outerShdw>
                </a:effectLst>
              </a:rPr>
            </a:br>
            <a:endParaRPr lang="pt-PT" dirty="0">
              <a:effectLst>
                <a:outerShdw blurRad="38100" dist="38100" dir="2700000" algn="tl">
                  <a:srgbClr val="000000">
                    <a:alpha val="43137"/>
                  </a:srgbClr>
                </a:outerShdw>
              </a:effectLst>
            </a:endParaRPr>
          </a:p>
        </p:txBody>
      </p:sp>
      <p:sp>
        <p:nvSpPr>
          <p:cNvPr id="3" name="Marcador de Posição de Conteúdo 2"/>
          <p:cNvSpPr>
            <a:spLocks noGrp="1"/>
          </p:cNvSpPr>
          <p:nvPr>
            <p:ph idx="1"/>
          </p:nvPr>
        </p:nvSpPr>
        <p:spPr>
          <a:xfrm>
            <a:off x="1191684" y="2160588"/>
            <a:ext cx="8596668" cy="3880773"/>
          </a:xfrm>
        </p:spPr>
        <p:txBody>
          <a:bodyPr>
            <a:noAutofit/>
          </a:bodyPr>
          <a:lstStyle/>
          <a:p>
            <a:pPr>
              <a:lnSpc>
                <a:spcPct val="150000"/>
              </a:lnSpc>
              <a:spcBef>
                <a:spcPts val="1200"/>
              </a:spcBef>
              <a:spcAft>
                <a:spcPts val="1200"/>
              </a:spcAft>
              <a:buFont typeface="Wingdings" panose="05000000000000000000" pitchFamily="2" charset="2"/>
              <a:buChar char="Ø"/>
            </a:pPr>
            <a:r>
              <a:rPr lang="en-US" sz="2800" dirty="0" smtClean="0"/>
              <a:t>Creative</a:t>
            </a:r>
            <a:endParaRPr lang="en-US" sz="2800" dirty="0"/>
          </a:p>
          <a:p>
            <a:pPr>
              <a:lnSpc>
                <a:spcPct val="150000"/>
              </a:lnSpc>
              <a:spcBef>
                <a:spcPts val="1200"/>
              </a:spcBef>
              <a:spcAft>
                <a:spcPts val="1200"/>
              </a:spcAft>
              <a:buFont typeface="Wingdings" panose="05000000000000000000" pitchFamily="2" charset="2"/>
              <a:buChar char="Ø"/>
            </a:pPr>
            <a:r>
              <a:rPr lang="en-US" sz="2800" dirty="0" smtClean="0"/>
              <a:t>Type of victims</a:t>
            </a:r>
            <a:endParaRPr lang="en-US" sz="2800" dirty="0"/>
          </a:p>
          <a:p>
            <a:pPr>
              <a:lnSpc>
                <a:spcPct val="150000"/>
              </a:lnSpc>
              <a:spcBef>
                <a:spcPts val="1200"/>
              </a:spcBef>
              <a:spcAft>
                <a:spcPts val="1200"/>
              </a:spcAft>
              <a:buFont typeface="Wingdings" panose="05000000000000000000" pitchFamily="2" charset="2"/>
              <a:buChar char="Ø"/>
            </a:pPr>
            <a:r>
              <a:rPr lang="en-US" sz="2800" dirty="0" smtClean="0"/>
              <a:t>Type of attacks</a:t>
            </a:r>
            <a:endParaRPr lang="en-US" sz="2800" dirty="0"/>
          </a:p>
          <a:p>
            <a:pPr>
              <a:lnSpc>
                <a:spcPct val="150000"/>
              </a:lnSpc>
              <a:spcBef>
                <a:spcPts val="1200"/>
              </a:spcBef>
              <a:spcAft>
                <a:spcPts val="1200"/>
              </a:spcAft>
              <a:buFont typeface="Wingdings" panose="05000000000000000000" pitchFamily="2" charset="2"/>
              <a:buChar char="Ø"/>
            </a:pPr>
            <a:r>
              <a:rPr lang="en-US" sz="2800" dirty="0" smtClean="0"/>
              <a:t>Attitude</a:t>
            </a:r>
          </a:p>
        </p:txBody>
      </p:sp>
      <p:pic>
        <p:nvPicPr>
          <p:cNvPr id="3074" name="Picture 2" descr="Do digital technologies hurt or support human rights? | Universal Rights  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491" y="2160588"/>
            <a:ext cx="4594861" cy="36758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198720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896DC1-F0C1-01CE-90D6-7622050E15AC}"/>
              </a:ext>
            </a:extLst>
          </p:cNvPr>
          <p:cNvSpPr>
            <a:spLocks noGrp="1"/>
          </p:cNvSpPr>
          <p:nvPr>
            <p:ph type="ctrTitle"/>
          </p:nvPr>
        </p:nvSpPr>
        <p:spPr>
          <a:xfrm>
            <a:off x="1055370" y="848043"/>
            <a:ext cx="9144000" cy="723370"/>
          </a:xfrm>
        </p:spPr>
        <p:txBody>
          <a:bodyPr>
            <a:noAutofit/>
          </a:bodyPr>
          <a:lstStyle/>
          <a:p>
            <a:pPr algn="l"/>
            <a:r>
              <a:rPr lang="en-US" dirty="0" smtClean="0">
                <a:solidFill>
                  <a:schemeClr val="accent1">
                    <a:lumMod val="50000"/>
                  </a:schemeClr>
                </a:solidFill>
                <a:effectLst>
                  <a:outerShdw blurRad="38100" dist="38100" dir="2700000" algn="tl">
                    <a:srgbClr val="000000">
                      <a:alpha val="43137"/>
                    </a:srgbClr>
                  </a:outerShdw>
                </a:effectLst>
              </a:rPr>
              <a:t>Persistent</a:t>
            </a:r>
            <a:endParaRPr lang="en-GB" dirty="0">
              <a:solidFill>
                <a:schemeClr val="accent1">
                  <a:lumMod val="50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xmlns="" id="{4C8F5A12-BBD6-81A1-EFDD-10B10FBFD336}"/>
              </a:ext>
            </a:extLst>
          </p:cNvPr>
          <p:cNvSpPr>
            <a:spLocks noGrp="1"/>
          </p:cNvSpPr>
          <p:nvPr>
            <p:ph type="subTitle" idx="1"/>
          </p:nvPr>
        </p:nvSpPr>
        <p:spPr>
          <a:xfrm>
            <a:off x="1467273" y="2361670"/>
            <a:ext cx="9144000" cy="3259667"/>
          </a:xfrm>
        </p:spPr>
        <p:txBody>
          <a:bodyPr>
            <a:normAutofit/>
          </a:bodyPr>
          <a:lstStyle/>
          <a:p>
            <a:pPr marL="457200" indent="-457200" algn="l" rtl="0">
              <a:spcBef>
                <a:spcPts val="1200"/>
              </a:spcBef>
              <a:spcAft>
                <a:spcPts val="1200"/>
              </a:spcAft>
              <a:buFont typeface="Wingdings" panose="05000000000000000000" pitchFamily="2" charset="2"/>
              <a:buChar char="Ø"/>
            </a:pPr>
            <a:r>
              <a:rPr lang="en-US" sz="2400" b="0" i="0" u="none" strike="noStrike" dirty="0" smtClean="0">
                <a:solidFill>
                  <a:srgbClr val="000000"/>
                </a:solidFill>
                <a:effectLst/>
              </a:rPr>
              <a:t>Keep trying</a:t>
            </a:r>
          </a:p>
          <a:p>
            <a:pPr algn="l" rtl="0">
              <a:spcBef>
                <a:spcPts val="1200"/>
              </a:spcBef>
              <a:spcAft>
                <a:spcPts val="1200"/>
              </a:spcAft>
            </a:pPr>
            <a:endParaRPr lang="en-US" sz="2400" b="0" dirty="0">
              <a:effectLst/>
            </a:endParaRPr>
          </a:p>
          <a:p>
            <a:pPr marL="457200" indent="-457200" algn="l" rtl="0">
              <a:spcBef>
                <a:spcPts val="1200"/>
              </a:spcBef>
              <a:spcAft>
                <a:spcPts val="1200"/>
              </a:spcAft>
              <a:buFont typeface="Wingdings" panose="05000000000000000000" pitchFamily="2" charset="2"/>
              <a:buChar char="Ø"/>
            </a:pPr>
            <a:r>
              <a:rPr lang="en-US" sz="2400" b="0" i="0" u="none" strike="noStrike" dirty="0" smtClean="0">
                <a:solidFill>
                  <a:srgbClr val="000000"/>
                </a:solidFill>
                <a:effectLst/>
              </a:rPr>
              <a:t>Patient </a:t>
            </a:r>
            <a:r>
              <a:rPr lang="en-US" sz="2400" b="0" i="0" u="none" strike="noStrike" dirty="0">
                <a:solidFill>
                  <a:srgbClr val="000000"/>
                </a:solidFill>
                <a:effectLst/>
              </a:rPr>
              <a:t>and </a:t>
            </a:r>
            <a:r>
              <a:rPr lang="en-US" sz="2400" b="0" i="0" u="none" strike="noStrike" dirty="0" smtClean="0">
                <a:solidFill>
                  <a:srgbClr val="000000"/>
                </a:solidFill>
                <a:effectLst/>
              </a:rPr>
              <a:t>silently</a:t>
            </a:r>
          </a:p>
          <a:p>
            <a:pPr marL="457200" indent="-457200" algn="l" rtl="0">
              <a:spcBef>
                <a:spcPts val="1200"/>
              </a:spcBef>
              <a:spcAft>
                <a:spcPts val="1200"/>
              </a:spcAft>
              <a:buFont typeface="Wingdings" panose="05000000000000000000" pitchFamily="2" charset="2"/>
              <a:buChar char="Ø"/>
            </a:pPr>
            <a:endParaRPr lang="en-US" sz="2400" dirty="0">
              <a:solidFill>
                <a:srgbClr val="000000"/>
              </a:solidFill>
            </a:endParaRPr>
          </a:p>
          <a:p>
            <a:pPr marL="457200" indent="-457200" algn="l" rtl="0">
              <a:spcBef>
                <a:spcPts val="1200"/>
              </a:spcBef>
              <a:spcAft>
                <a:spcPts val="1200"/>
              </a:spcAft>
              <a:buFont typeface="Wingdings" panose="05000000000000000000" pitchFamily="2" charset="2"/>
              <a:buChar char="Ø"/>
            </a:pPr>
            <a:r>
              <a:rPr lang="en-US" sz="2400" b="0" dirty="0" smtClean="0">
                <a:solidFill>
                  <a:srgbClr val="000000"/>
                </a:solidFill>
                <a:effectLst/>
              </a:rPr>
              <a:t>Distinguish gains</a:t>
            </a:r>
            <a:endParaRPr lang="en-US" sz="2400" b="0" dirty="0">
              <a:effectLst/>
            </a:endParaRPr>
          </a:p>
        </p:txBody>
      </p:sp>
      <p:pic>
        <p:nvPicPr>
          <p:cNvPr id="5122" name="Picture 2" descr="Fotografia do Stock: hard and easy way illustrated shown by maze | Adobe  Stock"/>
          <p:cNvPicPr>
            <a:picLocks noChangeAspect="1" noChangeArrowheads="1"/>
          </p:cNvPicPr>
          <p:nvPr/>
        </p:nvPicPr>
        <p:blipFill rotWithShape="1">
          <a:blip r:embed="rId3">
            <a:extLst>
              <a:ext uri="{28A0092B-C50C-407E-A947-70E740481C1C}">
                <a14:useLocalDpi xmlns:a14="http://schemas.microsoft.com/office/drawing/2010/main" val="0"/>
              </a:ext>
            </a:extLst>
          </a:blip>
          <a:srcRect l="39646"/>
          <a:stretch/>
        </p:blipFill>
        <p:spPr bwMode="auto">
          <a:xfrm>
            <a:off x="6403268" y="1877202"/>
            <a:ext cx="3563692" cy="3938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84749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randombar(horizontal)">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1634" y="723900"/>
            <a:ext cx="8596668" cy="1320800"/>
          </a:xfrm>
        </p:spPr>
        <p:txBody>
          <a:bodyPr>
            <a:normAutofit/>
          </a:bodyPr>
          <a:lstStyle/>
          <a:p>
            <a:r>
              <a:rPr lang="pt-PT" sz="5400" dirty="0" err="1" smtClean="0">
                <a:solidFill>
                  <a:schemeClr val="accent1">
                    <a:lumMod val="50000"/>
                  </a:schemeClr>
                </a:solidFill>
                <a:effectLst>
                  <a:outerShdw blurRad="38100" dist="38100" dir="2700000" algn="tl">
                    <a:srgbClr val="000000">
                      <a:alpha val="43137"/>
                    </a:srgbClr>
                  </a:outerShdw>
                </a:effectLst>
              </a:rPr>
              <a:t>Threats</a:t>
            </a:r>
            <a:endParaRPr lang="pt-PT" sz="5400" dirty="0">
              <a:solidFill>
                <a:schemeClr val="accent1">
                  <a:lumMod val="50000"/>
                </a:schemeClr>
              </a:solidFill>
              <a:effectLst>
                <a:outerShdw blurRad="38100" dist="38100" dir="2700000" algn="tl">
                  <a:srgbClr val="000000">
                    <a:alpha val="43137"/>
                  </a:srgbClr>
                </a:outerShdw>
              </a:effectLst>
            </a:endParaRPr>
          </a:p>
        </p:txBody>
      </p:sp>
      <p:sp>
        <p:nvSpPr>
          <p:cNvPr id="3" name="Marcador de Posição de Conteúdo 2"/>
          <p:cNvSpPr>
            <a:spLocks noGrp="1"/>
          </p:cNvSpPr>
          <p:nvPr>
            <p:ph idx="1"/>
          </p:nvPr>
        </p:nvSpPr>
        <p:spPr>
          <a:xfrm>
            <a:off x="1020234" y="1829119"/>
            <a:ext cx="8596668" cy="3880773"/>
          </a:xfrm>
        </p:spPr>
        <p:txBody>
          <a:bodyPr/>
          <a:lstStyle/>
          <a:p>
            <a:pPr rtl="0">
              <a:spcBef>
                <a:spcPts val="1200"/>
              </a:spcBef>
              <a:spcAft>
                <a:spcPts val="1200"/>
              </a:spcAft>
              <a:buFont typeface="Wingdings" panose="05000000000000000000" pitchFamily="2" charset="2"/>
              <a:buChar char="Ø"/>
            </a:pPr>
            <a:endParaRPr lang="en-US" sz="2000" b="0" dirty="0">
              <a:effectLst/>
            </a:endParaRPr>
          </a:p>
          <a:p>
            <a:pPr rtl="0">
              <a:spcBef>
                <a:spcPts val="1200"/>
              </a:spcBef>
              <a:spcAft>
                <a:spcPts val="1200"/>
              </a:spcAft>
              <a:buFont typeface="Wingdings" panose="05000000000000000000" pitchFamily="2" charset="2"/>
              <a:buChar char="Ø"/>
            </a:pPr>
            <a:r>
              <a:rPr lang="en-US" sz="2000" b="0" i="0" u="none" strike="noStrike" dirty="0" smtClean="0">
                <a:solidFill>
                  <a:srgbClr val="000000"/>
                </a:solidFill>
                <a:effectLst/>
              </a:rPr>
              <a:t>Motive</a:t>
            </a:r>
          </a:p>
          <a:p>
            <a:pPr rtl="0">
              <a:spcBef>
                <a:spcPts val="1200"/>
              </a:spcBef>
              <a:spcAft>
                <a:spcPts val="1200"/>
              </a:spcAft>
              <a:buFont typeface="Wingdings" panose="05000000000000000000" pitchFamily="2" charset="2"/>
              <a:buChar char="Ø"/>
            </a:pPr>
            <a:endParaRPr lang="en-US" sz="2000" dirty="0">
              <a:solidFill>
                <a:srgbClr val="000000"/>
              </a:solidFill>
            </a:endParaRPr>
          </a:p>
          <a:p>
            <a:pPr rtl="0">
              <a:spcBef>
                <a:spcPts val="1200"/>
              </a:spcBef>
              <a:spcAft>
                <a:spcPts val="1200"/>
              </a:spcAft>
              <a:buFont typeface="Wingdings" panose="05000000000000000000" pitchFamily="2" charset="2"/>
              <a:buChar char="Ø"/>
            </a:pPr>
            <a:r>
              <a:rPr lang="en-US" sz="2000" b="0" i="0" u="none" strike="noStrike" dirty="0" err="1" smtClean="0">
                <a:solidFill>
                  <a:srgbClr val="000000"/>
                </a:solidFill>
                <a:effectLst/>
              </a:rPr>
              <a:t>Fucosed</a:t>
            </a:r>
            <a:endParaRPr lang="en-US" sz="2000" dirty="0">
              <a:solidFill>
                <a:srgbClr val="000000"/>
              </a:solidFill>
            </a:endParaRPr>
          </a:p>
          <a:p>
            <a:pPr rtl="0">
              <a:spcBef>
                <a:spcPts val="1200"/>
              </a:spcBef>
              <a:spcAft>
                <a:spcPts val="1200"/>
              </a:spcAft>
              <a:buFont typeface="Wingdings" panose="05000000000000000000" pitchFamily="2" charset="2"/>
              <a:buChar char="Ø"/>
            </a:pPr>
            <a:endParaRPr lang="en-US" sz="2000" b="0" i="0" u="none" strike="noStrike" dirty="0" smtClean="0">
              <a:solidFill>
                <a:srgbClr val="000000"/>
              </a:solidFill>
              <a:effectLst/>
            </a:endParaRPr>
          </a:p>
          <a:p>
            <a:pPr rtl="0">
              <a:spcBef>
                <a:spcPts val="1200"/>
              </a:spcBef>
              <a:spcAft>
                <a:spcPts val="1200"/>
              </a:spcAft>
              <a:buFont typeface="Wingdings" panose="05000000000000000000" pitchFamily="2" charset="2"/>
              <a:buChar char="Ø"/>
            </a:pPr>
            <a:r>
              <a:rPr lang="en-US" sz="2000" dirty="0" smtClean="0">
                <a:solidFill>
                  <a:srgbClr val="000000"/>
                </a:solidFill>
              </a:rPr>
              <a:t>Well funded</a:t>
            </a:r>
            <a:endParaRPr lang="en-US" sz="2000" b="0" i="0" u="none" strike="noStrike" dirty="0" smtClean="0">
              <a:solidFill>
                <a:srgbClr val="000000"/>
              </a:solidFill>
              <a:effectLst/>
            </a:endParaRPr>
          </a:p>
          <a:p>
            <a:pPr marL="0" indent="0" rtl="0">
              <a:spcBef>
                <a:spcPts val="1200"/>
              </a:spcBef>
              <a:spcAft>
                <a:spcPts val="1200"/>
              </a:spcAft>
              <a:buNone/>
            </a:pPr>
            <a:endParaRPr lang="en-US" sz="2000" b="0" i="0" u="none" strike="noStrike" dirty="0" smtClean="0">
              <a:solidFill>
                <a:srgbClr val="000000"/>
              </a:solidFill>
              <a:effectLst/>
            </a:endParaRPr>
          </a:p>
          <a:p>
            <a:endParaRPr lang="pt-PT" dirty="0"/>
          </a:p>
        </p:txBody>
      </p:sp>
      <p:pic>
        <p:nvPicPr>
          <p:cNvPr id="5" name="Picture 2" descr="Malware signed by Slovenian companies | GÉANT CONNECT On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568" y="2446364"/>
            <a:ext cx="4154317" cy="2861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7808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 y="0"/>
            <a:ext cx="12245532" cy="8161646"/>
          </a:xfrm>
          <a:prstGeom prst="rect">
            <a:avLst/>
          </a:prstGeom>
        </p:spPr>
      </p:pic>
      <p:sp>
        <p:nvSpPr>
          <p:cNvPr id="2" name="Título 1"/>
          <p:cNvSpPr>
            <a:spLocks noGrp="1"/>
          </p:cNvSpPr>
          <p:nvPr>
            <p:ph type="title"/>
          </p:nvPr>
        </p:nvSpPr>
        <p:spPr>
          <a:xfrm>
            <a:off x="2019686" y="2886248"/>
            <a:ext cx="8596668" cy="1320800"/>
          </a:xfrm>
        </p:spPr>
        <p:txBody>
          <a:bodyPr>
            <a:normAutofit fontScale="90000"/>
          </a:bodyPr>
          <a:lstStyle/>
          <a:p>
            <a:r>
              <a:rPr lang="pt-PT" sz="8000" dirty="0" err="1" smtClean="0">
                <a:solidFill>
                  <a:schemeClr val="accent1">
                    <a:lumMod val="50000"/>
                  </a:schemeClr>
                </a:solidFill>
                <a:effectLst>
                  <a:outerShdw blurRad="38100" dist="38100" dir="2700000" algn="tl">
                    <a:srgbClr val="000000">
                      <a:alpha val="43137"/>
                    </a:srgbClr>
                  </a:outerShdw>
                </a:effectLst>
                <a:latin typeface="Broadway" panose="04040905080B02020502" pitchFamily="82" charset="0"/>
              </a:rPr>
              <a:t>Characteristics</a:t>
            </a:r>
            <a:r>
              <a:rPr lang="pt-PT" dirty="0">
                <a:effectLst>
                  <a:outerShdw blurRad="38100" dist="38100" dir="2700000" algn="tl">
                    <a:srgbClr val="000000">
                      <a:alpha val="43137"/>
                    </a:srgbClr>
                  </a:outerShdw>
                </a:effectLst>
              </a:rPr>
              <a:t/>
            </a:r>
            <a:br>
              <a:rPr lang="pt-PT" dirty="0">
                <a:effectLst>
                  <a:outerShdw blurRad="38100" dist="38100" dir="2700000" algn="tl">
                    <a:srgbClr val="000000">
                      <a:alpha val="43137"/>
                    </a:srgbClr>
                  </a:outerShdw>
                </a:effectLst>
              </a:rPr>
            </a:br>
            <a:endParaRPr lang="pt-PT"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8874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5400" dirty="0" err="1" smtClean="0">
                <a:solidFill>
                  <a:schemeClr val="accent1">
                    <a:lumMod val="50000"/>
                  </a:schemeClr>
                </a:solidFill>
                <a:effectLst>
                  <a:outerShdw blurRad="38100" dist="38100" dir="2700000" algn="tl">
                    <a:srgbClr val="000000">
                      <a:alpha val="43137"/>
                    </a:srgbClr>
                  </a:outerShdw>
                </a:effectLst>
              </a:rPr>
              <a:t>Characteristics</a:t>
            </a:r>
            <a:endParaRPr lang="pt-PT" sz="5400" dirty="0">
              <a:solidFill>
                <a:schemeClr val="accent1">
                  <a:lumMod val="50000"/>
                </a:schemeClr>
              </a:solidFill>
              <a:effectLst>
                <a:outerShdw blurRad="38100" dist="38100" dir="2700000" algn="tl">
                  <a:srgbClr val="000000">
                    <a:alpha val="43137"/>
                  </a:srgbClr>
                </a:outerShdw>
              </a:effectLst>
            </a:endParaRPr>
          </a:p>
        </p:txBody>
      </p:sp>
      <p:sp>
        <p:nvSpPr>
          <p:cNvPr id="3" name="Marcador de Posição de Conteúdo 2"/>
          <p:cNvSpPr>
            <a:spLocks noGrp="1"/>
          </p:cNvSpPr>
          <p:nvPr>
            <p:ph idx="1"/>
          </p:nvPr>
        </p:nvSpPr>
        <p:spPr>
          <a:xfrm>
            <a:off x="1260264" y="2446339"/>
            <a:ext cx="3574626" cy="3880773"/>
          </a:xfrm>
        </p:spPr>
        <p:txBody>
          <a:bodyPr>
            <a:noAutofit/>
          </a:bodyPr>
          <a:lstStyle/>
          <a:p>
            <a:pPr>
              <a:lnSpc>
                <a:spcPct val="150000"/>
              </a:lnSpc>
              <a:buFont typeface="Wingdings" panose="05000000000000000000" pitchFamily="2" charset="2"/>
              <a:buChar char="Ø"/>
            </a:pPr>
            <a:r>
              <a:rPr lang="pt-PT" sz="2800" dirty="0" err="1" smtClean="0"/>
              <a:t>Purposeful</a:t>
            </a:r>
            <a:endParaRPr lang="pt-PT" sz="2800" dirty="0" smtClean="0"/>
          </a:p>
          <a:p>
            <a:pPr>
              <a:lnSpc>
                <a:spcPct val="150000"/>
              </a:lnSpc>
              <a:buFont typeface="Wingdings" panose="05000000000000000000" pitchFamily="2" charset="2"/>
              <a:buChar char="Ø"/>
            </a:pPr>
            <a:r>
              <a:rPr lang="pt-PT" sz="2800" dirty="0" err="1" smtClean="0"/>
              <a:t>Risk</a:t>
            </a:r>
            <a:r>
              <a:rPr lang="pt-PT" sz="2800" dirty="0" smtClean="0"/>
              <a:t> </a:t>
            </a:r>
            <a:r>
              <a:rPr lang="pt-PT" sz="2800" dirty="0" err="1" smtClean="0"/>
              <a:t>Tolenrance</a:t>
            </a:r>
            <a:endParaRPr lang="pt-PT" sz="2800" dirty="0" smtClean="0"/>
          </a:p>
          <a:p>
            <a:pPr>
              <a:lnSpc>
                <a:spcPct val="150000"/>
              </a:lnSpc>
              <a:buFont typeface="Wingdings" panose="05000000000000000000" pitchFamily="2" charset="2"/>
              <a:buChar char="Ø"/>
            </a:pPr>
            <a:r>
              <a:rPr lang="pt-PT" sz="2800" dirty="0" err="1" smtClean="0"/>
              <a:t>Focus</a:t>
            </a:r>
            <a:r>
              <a:rPr lang="pt-PT" sz="2800" dirty="0" smtClean="0"/>
              <a:t> </a:t>
            </a:r>
            <a:r>
              <a:rPr lang="pt-PT" sz="2800" dirty="0" err="1" smtClean="0"/>
              <a:t>on</a:t>
            </a:r>
            <a:r>
              <a:rPr lang="pt-PT" sz="2800" dirty="0" smtClean="0"/>
              <a:t> </a:t>
            </a:r>
            <a:r>
              <a:rPr lang="pt-PT" sz="2800" dirty="0" err="1" smtClean="0"/>
              <a:t>the</a:t>
            </a:r>
            <a:r>
              <a:rPr lang="pt-PT" sz="2800" dirty="0" smtClean="0"/>
              <a:t> </a:t>
            </a:r>
            <a:r>
              <a:rPr lang="pt-PT" sz="2800" dirty="0" err="1" smtClean="0"/>
              <a:t>goal</a:t>
            </a:r>
            <a:endParaRPr lang="pt-PT" sz="2800" dirty="0" smtClean="0"/>
          </a:p>
          <a:p>
            <a:pPr>
              <a:lnSpc>
                <a:spcPct val="150000"/>
              </a:lnSpc>
              <a:buFont typeface="Wingdings" panose="05000000000000000000" pitchFamily="2" charset="2"/>
              <a:buChar char="Ø"/>
            </a:pPr>
            <a:r>
              <a:rPr lang="pt-PT" sz="2800" dirty="0" err="1" smtClean="0"/>
              <a:t>Resourceful</a:t>
            </a:r>
            <a:endParaRPr lang="pt-PT" sz="2800" dirty="0"/>
          </a:p>
        </p:txBody>
      </p:sp>
      <p:sp>
        <p:nvSpPr>
          <p:cNvPr id="4" name="Marcador de Posição de Conteúdo 2"/>
          <p:cNvSpPr txBox="1">
            <a:spLocks/>
          </p:cNvSpPr>
          <p:nvPr/>
        </p:nvSpPr>
        <p:spPr>
          <a:xfrm>
            <a:off x="5447454" y="2423798"/>
            <a:ext cx="4416636" cy="388077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Char char="Ø"/>
            </a:pPr>
            <a:r>
              <a:rPr lang="pt-PT" sz="2800" dirty="0" err="1" smtClean="0"/>
              <a:t>Multiple</a:t>
            </a:r>
            <a:r>
              <a:rPr lang="pt-PT" sz="2800" dirty="0" smtClean="0"/>
              <a:t> </a:t>
            </a:r>
            <a:r>
              <a:rPr lang="pt-PT" sz="2800" dirty="0" err="1" smtClean="0"/>
              <a:t>Locations</a:t>
            </a:r>
            <a:endParaRPr lang="pt-PT" sz="2800" dirty="0" smtClean="0"/>
          </a:p>
          <a:p>
            <a:pPr>
              <a:lnSpc>
                <a:spcPct val="150000"/>
              </a:lnSpc>
              <a:buFont typeface="Wingdings" panose="05000000000000000000" pitchFamily="2" charset="2"/>
              <a:buChar char="Ø"/>
            </a:pPr>
            <a:r>
              <a:rPr lang="pt-PT" sz="2800" dirty="0" err="1" smtClean="0"/>
              <a:t>Large</a:t>
            </a:r>
            <a:r>
              <a:rPr lang="pt-PT" sz="2800" dirty="0" smtClean="0"/>
              <a:t> Volumes </a:t>
            </a:r>
            <a:r>
              <a:rPr lang="pt-PT" sz="2800" dirty="0" err="1" smtClean="0"/>
              <a:t>of</a:t>
            </a:r>
            <a:r>
              <a:rPr lang="pt-PT" sz="2800" dirty="0" smtClean="0"/>
              <a:t> </a:t>
            </a:r>
            <a:r>
              <a:rPr lang="pt-PT" sz="2800" dirty="0" err="1" smtClean="0"/>
              <a:t>Traffic</a:t>
            </a:r>
            <a:endParaRPr lang="pt-PT" sz="2800" dirty="0" smtClean="0"/>
          </a:p>
          <a:p>
            <a:pPr>
              <a:lnSpc>
                <a:spcPct val="150000"/>
              </a:lnSpc>
              <a:buFont typeface="Wingdings" panose="05000000000000000000" pitchFamily="2" charset="2"/>
              <a:buChar char="Ø"/>
            </a:pPr>
            <a:r>
              <a:rPr lang="pt-PT" sz="2800" dirty="0" err="1" smtClean="0"/>
              <a:t>Heavily</a:t>
            </a:r>
            <a:r>
              <a:rPr lang="pt-PT" sz="2800" dirty="0" smtClean="0"/>
              <a:t> </a:t>
            </a:r>
            <a:r>
              <a:rPr lang="pt-PT" sz="2800" dirty="0" err="1" smtClean="0"/>
              <a:t>Funded</a:t>
            </a:r>
            <a:endParaRPr lang="pt-PT" sz="2800" dirty="0"/>
          </a:p>
        </p:txBody>
      </p:sp>
    </p:spTree>
    <p:extLst>
      <p:ext uri="{BB962C8B-B14F-4D97-AF65-F5344CB8AC3E}">
        <p14:creationId xmlns:p14="http://schemas.microsoft.com/office/powerpoint/2010/main" val="338267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1000"/>
                                        <p:tgtEl>
                                          <p:spTgt spid="4">
                                            <p:txEl>
                                              <p:pRg st="0" end="0"/>
                                            </p:txEl>
                                          </p:spTgt>
                                        </p:tgtEl>
                                      </p:cBhvr>
                                    </p:animEffect>
                                    <p:anim calcmode="lin" valueType="num">
                                      <p:cBhvr>
                                        <p:cTn id="4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1000"/>
                                        <p:tgtEl>
                                          <p:spTgt spid="4">
                                            <p:txEl>
                                              <p:pRg st="1" end="1"/>
                                            </p:txEl>
                                          </p:spTgt>
                                        </p:tgtEl>
                                      </p:cBhvr>
                                    </p:animEffect>
                                    <p:anim calcmode="lin" valueType="num">
                                      <p:cBhvr>
                                        <p:cTn id="4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
                                            <p:txEl>
                                              <p:pRg st="2" end="2"/>
                                            </p:txEl>
                                          </p:spTgt>
                                        </p:tgtEl>
                                        <p:attrNameLst>
                                          <p:attrName>style.visibility</p:attrName>
                                        </p:attrNameLst>
                                      </p:cBhvr>
                                      <p:to>
                                        <p:strVal val="visible"/>
                                      </p:to>
                                    </p:set>
                                    <p:animEffect transition="in" filter="fade">
                                      <p:cBhvr>
                                        <p:cTn id="54" dur="1000"/>
                                        <p:tgtEl>
                                          <p:spTgt spid="4">
                                            <p:txEl>
                                              <p:pRg st="2" end="2"/>
                                            </p:txEl>
                                          </p:spTgt>
                                        </p:tgtEl>
                                      </p:cBhvr>
                                    </p:animEffect>
                                    <p:anim calcmode="lin" valueType="num">
                                      <p:cBhvr>
                                        <p:cTn id="5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smtClean="0"/>
              <a:t>Purposeful</a:t>
            </a:r>
            <a:r>
              <a:rPr lang="pt-PT" dirty="0" smtClean="0"/>
              <a:t> </a:t>
            </a:r>
            <a:endParaRPr lang="pt-PT"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420" y="1962785"/>
            <a:ext cx="3893820" cy="389382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69211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peto">
  <a:themeElements>
    <a:clrScheme name="Aspeto">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Aspeto">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speto">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1191</TotalTime>
  <Words>862</Words>
  <Application>Microsoft Office PowerPoint</Application>
  <PresentationFormat>Ecrã Panorâmico</PresentationFormat>
  <Paragraphs>227</Paragraphs>
  <Slides>39</Slides>
  <Notes>27</Notes>
  <HiddenSlides>0</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39</vt:i4>
      </vt:variant>
    </vt:vector>
  </HeadingPairs>
  <TitlesOfParts>
    <vt:vector size="46" baseType="lpstr">
      <vt:lpstr>Arial</vt:lpstr>
      <vt:lpstr>Broadway</vt:lpstr>
      <vt:lpstr>Calibri</vt:lpstr>
      <vt:lpstr>Trebuchet MS</vt:lpstr>
      <vt:lpstr>Wingdings</vt:lpstr>
      <vt:lpstr>Wingdings 3</vt:lpstr>
      <vt:lpstr>Aspeto</vt:lpstr>
      <vt:lpstr>Advanced  Persistent Threats</vt:lpstr>
      <vt:lpstr>Objetives</vt:lpstr>
      <vt:lpstr> APT DEFINITION </vt:lpstr>
      <vt:lpstr> Advanced </vt:lpstr>
      <vt:lpstr>Persistent</vt:lpstr>
      <vt:lpstr>Threats</vt:lpstr>
      <vt:lpstr>Characteristics </vt:lpstr>
      <vt:lpstr>Characteristics</vt:lpstr>
      <vt:lpstr>Purposeful </vt:lpstr>
      <vt:lpstr>Risk Tolerance:</vt:lpstr>
      <vt:lpstr>Focused on goal</vt:lpstr>
      <vt:lpstr>Resourceful</vt:lpstr>
      <vt:lpstr>Multiple Locations </vt:lpstr>
      <vt:lpstr>Large Volumes of Traffic</vt:lpstr>
      <vt:lpstr> Heavily Funded</vt:lpstr>
      <vt:lpstr>Review</vt:lpstr>
      <vt:lpstr>APT - Definition</vt:lpstr>
      <vt:lpstr>Characteristics</vt:lpstr>
      <vt:lpstr>Kill Chain</vt:lpstr>
      <vt:lpstr>How: Kill Chain</vt:lpstr>
      <vt:lpstr>Phase 0</vt:lpstr>
      <vt:lpstr>Phase 1</vt:lpstr>
      <vt:lpstr>Phase 2   </vt:lpstr>
      <vt:lpstr>Phase 3</vt:lpstr>
      <vt:lpstr>Phase 4</vt:lpstr>
      <vt:lpstr>Phase 5 </vt:lpstr>
      <vt:lpstr>Review</vt:lpstr>
      <vt:lpstr>Review </vt:lpstr>
      <vt:lpstr>Examples</vt:lpstr>
      <vt:lpstr>Notorious ATPs</vt:lpstr>
      <vt:lpstr>Notorious ATPs</vt:lpstr>
      <vt:lpstr>Notorious ATPs</vt:lpstr>
      <vt:lpstr>Notorious ATPs</vt:lpstr>
      <vt:lpstr>Prevention</vt:lpstr>
      <vt:lpstr>How to Avoid an ATP</vt:lpstr>
      <vt:lpstr>Conclusion</vt:lpstr>
      <vt:lpstr>Conclusão</vt:lpstr>
      <vt:lpstr>Questions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dc:title>
  <dc:creator>Andreia Afonso</dc:creator>
  <cp:lastModifiedBy>Conta Microsoft</cp:lastModifiedBy>
  <cp:revision>32</cp:revision>
  <dcterms:created xsi:type="dcterms:W3CDTF">2022-12-06T14:14:03Z</dcterms:created>
  <dcterms:modified xsi:type="dcterms:W3CDTF">2022-12-29T11:57:40Z</dcterms:modified>
</cp:coreProperties>
</file>